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4"/>
  </p:sldMasterIdLst>
  <p:notesMasterIdLst>
    <p:notesMasterId r:id="rId24"/>
  </p:notesMasterIdLst>
  <p:handoutMasterIdLst>
    <p:handoutMasterId r:id="rId25"/>
  </p:handoutMasterIdLst>
  <p:sldIdLst>
    <p:sldId id="410" r:id="rId5"/>
    <p:sldId id="383" r:id="rId6"/>
    <p:sldId id="391" r:id="rId7"/>
    <p:sldId id="412" r:id="rId8"/>
    <p:sldId id="413" r:id="rId9"/>
    <p:sldId id="414" r:id="rId10"/>
    <p:sldId id="424" r:id="rId11"/>
    <p:sldId id="416" r:id="rId12"/>
    <p:sldId id="420" r:id="rId13"/>
    <p:sldId id="421" r:id="rId14"/>
    <p:sldId id="422" r:id="rId15"/>
    <p:sldId id="418" r:id="rId16"/>
    <p:sldId id="419" r:id="rId17"/>
    <p:sldId id="415" r:id="rId18"/>
    <p:sldId id="423" r:id="rId19"/>
    <p:sldId id="426" r:id="rId20"/>
    <p:sldId id="425" r:id="rId21"/>
    <p:sldId id="407" r:id="rId22"/>
    <p:sldId id="39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3529A27-DDEA-4F3A-BFCB-B13C0D93BA49}">
          <p14:sldIdLst>
            <p14:sldId id="410"/>
            <p14:sldId id="383"/>
            <p14:sldId id="391"/>
            <p14:sldId id="412"/>
            <p14:sldId id="413"/>
            <p14:sldId id="414"/>
            <p14:sldId id="424"/>
            <p14:sldId id="416"/>
            <p14:sldId id="420"/>
            <p14:sldId id="421"/>
            <p14:sldId id="422"/>
            <p14:sldId id="418"/>
            <p14:sldId id="419"/>
            <p14:sldId id="415"/>
            <p14:sldId id="423"/>
            <p14:sldId id="426"/>
            <p14:sldId id="425"/>
            <p14:sldId id="407"/>
            <p14:sldId id="39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5226" autoAdjust="0"/>
  </p:normalViewPr>
  <p:slideViewPr>
    <p:cSldViewPr snapToGrid="0">
      <p:cViewPr varScale="1">
        <p:scale>
          <a:sx n="86" d="100"/>
          <a:sy n="86" d="100"/>
        </p:scale>
        <p:origin x="562" y="5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howGuides="1">
      <p:cViewPr varScale="1">
        <p:scale>
          <a:sx n="65" d="100"/>
          <a:sy n="65" d="100"/>
        </p:scale>
        <p:origin x="315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8F6756E-81DA-9FAC-70D8-556F658BDD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BEDD12-BCD5-485B-BCBC-34BB01D7923C}" type="datetimeFigureOut">
              <a:rPr lang="en-US" smtClean="0"/>
              <a:t>8/14/2024</a:t>
            </a:fld>
            <a:endParaRPr lang="en-US" dirty="0"/>
          </a:p>
        </p:txBody>
      </p:sp>
      <p:sp>
        <p:nvSpPr>
          <p:cNvPr id="6" name="Slide Number Placeholder 5">
            <a:extLst>
              <a:ext uri="{FF2B5EF4-FFF2-40B4-BE49-F238E27FC236}">
                <a16:creationId xmlns:a16="http://schemas.microsoft.com/office/drawing/2014/main" id="{A771D415-D05A-7067-CCD3-457153D96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C230DF-5933-439D-898F-38E9AC9BA688}" type="slidenum">
              <a:rPr lang="en-US" smtClean="0"/>
              <a:t>‹#›</a:t>
            </a:fld>
            <a:endParaRPr lang="en-US" dirty="0"/>
          </a:p>
        </p:txBody>
      </p:sp>
      <p:sp>
        <p:nvSpPr>
          <p:cNvPr id="7" name="Footer Placeholder 6">
            <a:extLst>
              <a:ext uri="{FF2B5EF4-FFF2-40B4-BE49-F238E27FC236}">
                <a16:creationId xmlns:a16="http://schemas.microsoft.com/office/drawing/2014/main" id="{B97095E3-54D2-CFD2-4F49-7536FC8641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8" name="Header Placeholder 7">
            <a:extLst>
              <a:ext uri="{FF2B5EF4-FFF2-40B4-BE49-F238E27FC236}">
                <a16:creationId xmlns:a16="http://schemas.microsoft.com/office/drawing/2014/main" id="{521EE01A-C0B5-5ECF-96DD-768F86AA15C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Tree>
    <p:extLst>
      <p:ext uri="{BB962C8B-B14F-4D97-AF65-F5344CB8AC3E}">
        <p14:creationId xmlns:p14="http://schemas.microsoft.com/office/powerpoint/2010/main" val="2653228447"/>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8-13T14:30:42.750"/>
    </inkml:context>
    <inkml:brush xml:id="br0">
      <inkml:brushProperty name="width" value="0.035" units="cm"/>
      <inkml:brushProperty name="height" value="0.035" units="cm"/>
      <inkml:brushProperty name="color" value="#FFFFFF"/>
    </inkml:brush>
  </inkml:definitions>
  <inkml:trace contextRef="#ctx0" brushRef="#br0">1 1 24575</inkml:trace>
</inkml:ink>
</file>

<file path=ppt/media/image1.png>
</file>

<file path=ppt/media/image10.png>
</file>

<file path=ppt/media/image11.PNG>
</file>

<file path=ppt/media/image12.png>
</file>

<file path=ppt/media/image13.png>
</file>

<file path=ppt/media/image14.png>
</file>

<file path=ppt/media/image15.png>
</file>

<file path=ppt/media/image2.gif>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E7A52F-9D89-7442-A8E9-48D1527B5F6B}" type="datetimeFigureOut">
              <a:rPr lang="en-US" smtClean="0"/>
              <a:t>8/14/2024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9C7E07-3C67-C64C-8DA0-0404F6303970}" type="slidenum">
              <a:rPr lang="en-US" smtClean="0"/>
              <a:t>‹#›</a:t>
            </a:fld>
            <a:endParaRPr lang="en-US" dirty="0"/>
          </a:p>
        </p:txBody>
      </p:sp>
    </p:spTree>
    <p:extLst>
      <p:ext uri="{BB962C8B-B14F-4D97-AF65-F5344CB8AC3E}">
        <p14:creationId xmlns:p14="http://schemas.microsoft.com/office/powerpoint/2010/main" val="4032528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a:t>
            </a:fld>
            <a:endParaRPr lang="en-US" dirty="0"/>
          </a:p>
        </p:txBody>
      </p:sp>
    </p:spTree>
    <p:extLst>
      <p:ext uri="{BB962C8B-B14F-4D97-AF65-F5344CB8AC3E}">
        <p14:creationId xmlns:p14="http://schemas.microsoft.com/office/powerpoint/2010/main" val="10924538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For the Goodness of Fit Test to get the critical value, first you take the degrees of freedom and minus one. Then you take the significance level and compare the </a:t>
            </a:r>
            <a:r>
              <a:rPr lang="en-US" sz="1800" b="0" i="0" u="none" strike="noStrike" dirty="0" err="1">
                <a:solidFill>
                  <a:srgbClr val="000000"/>
                </a:solidFill>
                <a:effectLst/>
                <a:latin typeface="Arial" panose="020B0604020202020204" pitchFamily="34" charset="0"/>
              </a:rPr>
              <a:t>df</a:t>
            </a:r>
            <a:r>
              <a:rPr lang="en-US" sz="1800" b="0" i="0" u="none" strike="noStrike" dirty="0">
                <a:solidFill>
                  <a:srgbClr val="000000"/>
                </a:solidFill>
                <a:effectLst/>
                <a:latin typeface="Arial" panose="020B0604020202020204" pitchFamily="34" charset="0"/>
              </a:rPr>
              <a:t> and significance level on a table to get the critical value.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To get the Expected Values you do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Expected Count = Expected percentage * Total count</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Example: Customers in the store</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Total = 250</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20% of customers each day (M-F)</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Result: 0.2 * 250 = 50</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For the Test of Independence to get the critical value you calculate </a:t>
            </a:r>
            <a:r>
              <a:rPr lang="en-US" sz="1800" b="0" i="0" u="none" strike="noStrike" dirty="0" err="1">
                <a:solidFill>
                  <a:srgbClr val="000000"/>
                </a:solidFill>
                <a:effectLst/>
                <a:latin typeface="Arial" panose="020B0604020202020204" pitchFamily="34" charset="0"/>
              </a:rPr>
              <a:t>df</a:t>
            </a:r>
            <a:r>
              <a:rPr lang="en-US" sz="1800" b="0" i="0" u="none" strike="noStrike" dirty="0">
                <a:solidFill>
                  <a:srgbClr val="000000"/>
                </a:solidFill>
                <a:effectLst/>
                <a:latin typeface="Arial" panose="020B0604020202020204" pitchFamily="34" charset="0"/>
              </a:rPr>
              <a:t> using the formula →</a:t>
            </a:r>
            <a:endParaRPr lang="en-US" b="0" dirty="0">
              <a:effectLst/>
            </a:endParaRPr>
          </a:p>
          <a:p>
            <a:pPr rtl="0">
              <a:spcBef>
                <a:spcPts val="0"/>
              </a:spcBef>
              <a:spcAft>
                <a:spcPts val="0"/>
              </a:spcAft>
            </a:pPr>
            <a:r>
              <a:rPr lang="en-US" sz="1800" b="0" i="0" u="none" strike="noStrike" dirty="0" err="1">
                <a:solidFill>
                  <a:srgbClr val="000000"/>
                </a:solidFill>
                <a:effectLst/>
                <a:latin typeface="Arial" panose="020B0604020202020204" pitchFamily="34" charset="0"/>
              </a:rPr>
              <a:t>df</a:t>
            </a:r>
            <a:r>
              <a:rPr lang="en-US" sz="1800" b="0" i="0" u="none" strike="noStrike" dirty="0">
                <a:solidFill>
                  <a:srgbClr val="000000"/>
                </a:solidFill>
                <a:effectLst/>
                <a:latin typeface="Arial" panose="020B0604020202020204" pitchFamily="34" charset="0"/>
              </a:rPr>
              <a:t> = (number of variable #1 groups − 1) * (number of variable #2 groups − 1)</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Then same as the other one you take the significance level and compare the </a:t>
            </a:r>
            <a:r>
              <a:rPr lang="en-US" sz="1800" b="0" i="0" u="none" strike="noStrike" dirty="0" err="1">
                <a:solidFill>
                  <a:srgbClr val="000000"/>
                </a:solidFill>
                <a:effectLst/>
                <a:latin typeface="Arial" panose="020B0604020202020204" pitchFamily="34" charset="0"/>
              </a:rPr>
              <a:t>df</a:t>
            </a:r>
            <a:r>
              <a:rPr lang="en-US" sz="1800" b="0" i="0" u="none" strike="noStrike" dirty="0">
                <a:solidFill>
                  <a:srgbClr val="000000"/>
                </a:solidFill>
                <a:effectLst/>
                <a:latin typeface="Arial" panose="020B0604020202020204" pitchFamily="34" charset="0"/>
              </a:rPr>
              <a:t> and significance level on a table to get the critical value</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Then, to get the Expected Values you do →</a:t>
            </a:r>
            <a:endParaRPr lang="en-US" b="0" dirty="0">
              <a:effectLst/>
            </a:endParaRPr>
          </a:p>
          <a:p>
            <a:pPr rtl="0">
              <a:spcBef>
                <a:spcPts val="0"/>
              </a:spcBef>
              <a:spcAft>
                <a:spcPts val="0"/>
              </a:spcAft>
            </a:pPr>
            <a:br>
              <a:rPr lang="en-US" sz="1800" b="0" i="0" u="none" strike="noStrike" dirty="0">
                <a:solidFill>
                  <a:srgbClr val="000000"/>
                </a:solidFill>
                <a:effectLst/>
                <a:latin typeface="Arial" panose="020B0604020202020204" pitchFamily="34" charset="0"/>
              </a:rPr>
            </a:br>
            <a:r>
              <a:rPr lang="en-US" sz="1800" b="0" i="0" u="none" strike="noStrike" dirty="0">
                <a:solidFill>
                  <a:srgbClr val="000000"/>
                </a:solidFill>
                <a:effectLst/>
                <a:latin typeface="Arial" panose="020B0604020202020204" pitchFamily="34" charset="0"/>
              </a:rPr>
              <a:t>Expected Values Calculation</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Expected Count = (row sum * column sum) / table sum</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Example: Male Republicans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Males = 250</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Republicans = 230</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Total = 500</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Result: (230 * 250) / 500 = 115</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Time: 4-5 mins</a:t>
            </a:r>
            <a:br>
              <a:rPr lang="en-US" sz="1800" b="0" i="0" u="none" strike="noStrike" dirty="0">
                <a:solidFill>
                  <a:srgbClr val="000000"/>
                </a:solidFill>
                <a:effectLst/>
                <a:latin typeface="Arial" panose="020B0604020202020204" pitchFamily="34" charset="0"/>
              </a:rPr>
            </a:br>
            <a:br>
              <a:rPr lang="en-US" sz="1800" b="0" i="0" u="none" strike="noStrike" dirty="0">
                <a:solidFill>
                  <a:srgbClr val="000000"/>
                </a:solidFill>
                <a:effectLst/>
                <a:latin typeface="Arial" panose="020B0604020202020204" pitchFamily="34" charset="0"/>
              </a:rPr>
            </a:b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11</a:t>
            </a:fld>
            <a:endParaRPr lang="en-US" dirty="0"/>
          </a:p>
        </p:txBody>
      </p:sp>
    </p:spTree>
    <p:extLst>
      <p:ext uri="{BB962C8B-B14F-4D97-AF65-F5344CB8AC3E}">
        <p14:creationId xmlns:p14="http://schemas.microsoft.com/office/powerpoint/2010/main" val="3449798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-Importance-</a:t>
            </a:r>
            <a:endParaRPr lang="en-US" sz="2800"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Model Performance and Efficiency: Selecting relevant features can greatly increase the accuracy of and efficiency of the model</a:t>
            </a:r>
            <a:endParaRPr lang="en-US" sz="2800"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Preventing Overfitting: Reduce the risk of overfitting by minimizing the noise introduced by irrelevant features</a:t>
            </a:r>
            <a:endParaRPr lang="en-US" sz="2800" b="0" dirty="0">
              <a:effectLst/>
            </a:endParaRPr>
          </a:p>
          <a:p>
            <a:br>
              <a:rPr lang="en-US" b="0" dirty="0">
                <a:effectLst/>
              </a:rPr>
            </a:br>
            <a:r>
              <a:rPr lang="en-US" sz="1800" b="0" i="0" u="none" strike="noStrike" dirty="0">
                <a:solidFill>
                  <a:srgbClr val="000000"/>
                </a:solidFill>
                <a:effectLst/>
                <a:latin typeface="Arial" panose="020B0604020202020204" pitchFamily="34" charset="0"/>
              </a:rPr>
              <a:t>-Methods-</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Filter Methods: Evaluates feature independently of the model by using statistical techniques to select features based on relevance to the target variable</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Example: Correlation Coefficient, Chi-Square Test</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Wrapper Methods: Evaluates subsets of features by training and assessing a models performance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Example: Forward Selection, Backward Elimination, RFE</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Embedded Methods: Perform feature selection as part of the model training process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Example: Decision Trees, Regularization</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-Challenges-</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Complexity: Datasets much like the one I used contained many features which caused the process to become slightly complex and computationally heavy</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Correlation: Features that are *too* highly correlated can actually cause issues and complicate the process</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Overfitting: Selecting too many features leads to overfitting which happens when the model memorizes the dataset instead of being able to predict data. This causes the model to perform well on the original dataset but bad on new data.</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12</a:t>
            </a:fld>
            <a:endParaRPr lang="en-US" dirty="0"/>
          </a:p>
        </p:txBody>
      </p:sp>
    </p:spTree>
    <p:extLst>
      <p:ext uri="{BB962C8B-B14F-4D97-AF65-F5344CB8AC3E}">
        <p14:creationId xmlns:p14="http://schemas.microsoft.com/office/powerpoint/2010/main" val="700277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-Supervised Learning: The model is trained on labeled data where the outcome is known. The goal of this is for the model to be able to learn the inputs and predict the outcomes.</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Classification: Predicting discrete labels, species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Regression: Predicting continuous values, numbers</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-Unsupervised Learning: The model is trained on unlabeled data where the outcome is unknown. The goal is for the model to find hidden patterns within the data.</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Clustering: Grouping similar data points together</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PCA: Reducing the number of features while retaining important information</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13</a:t>
            </a:fld>
            <a:endParaRPr lang="en-US" dirty="0"/>
          </a:p>
        </p:txBody>
      </p:sp>
    </p:spTree>
    <p:extLst>
      <p:ext uri="{BB962C8B-B14F-4D97-AF65-F5344CB8AC3E}">
        <p14:creationId xmlns:p14="http://schemas.microsoft.com/office/powerpoint/2010/main" val="25205199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In the tables here with correlation and importance, on the left I sorted it and did the feature selection function while considering all the features. The graph in the middle, using the model I created, gets the top 5 variables from the left table and compares them with the </a:t>
            </a:r>
            <a:r>
              <a:rPr lang="en-US" sz="1800" b="0" i="0" u="none" strike="noStrike" dirty="0" err="1">
                <a:solidFill>
                  <a:srgbClr val="000000"/>
                </a:solidFill>
                <a:effectLst/>
                <a:latin typeface="Arial" panose="020B0604020202020204" pitchFamily="34" charset="0"/>
              </a:rPr>
              <a:t>HoughTransform</a:t>
            </a:r>
            <a:r>
              <a:rPr lang="en-US" sz="1800" b="0" i="0" u="none" strike="noStrike" dirty="0">
                <a:solidFill>
                  <a:srgbClr val="000000"/>
                </a:solidFill>
                <a:effectLst/>
                <a:latin typeface="Arial" panose="020B0604020202020204" pitchFamily="34" charset="0"/>
              </a:rPr>
              <a:t>-a. This first model is very accurate as we can see from our error metrics at the top, the closer the R^2 value to 1 the more accurate the model is.</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9C7E07-3C67-C64C-8DA0-0404F630397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16197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On the left, I removed features that had a relationship to </a:t>
            </a:r>
            <a:r>
              <a:rPr lang="en-US" sz="1800" b="0" i="0" u="none" strike="noStrike" dirty="0" err="1">
                <a:solidFill>
                  <a:srgbClr val="000000"/>
                </a:solidFill>
                <a:effectLst/>
                <a:latin typeface="Arial" panose="020B0604020202020204" pitchFamily="34" charset="0"/>
              </a:rPr>
              <a:t>HoughTransform</a:t>
            </a:r>
            <a:r>
              <a:rPr lang="en-US" sz="1800" b="0" i="0" u="none" strike="noStrike" dirty="0">
                <a:solidFill>
                  <a:srgbClr val="000000"/>
                </a:solidFill>
                <a:effectLst/>
                <a:latin typeface="Arial" panose="020B0604020202020204" pitchFamily="34" charset="0"/>
              </a:rPr>
              <a:t>-a such as </a:t>
            </a:r>
            <a:r>
              <a:rPr lang="en-US" sz="1800" b="0" i="0" u="none" strike="noStrike" dirty="0" err="1">
                <a:solidFill>
                  <a:srgbClr val="000000"/>
                </a:solidFill>
                <a:effectLst/>
                <a:latin typeface="Arial" panose="020B0604020202020204" pitchFamily="34" charset="0"/>
              </a:rPr>
              <a:t>MPArea</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SKImage</a:t>
            </a:r>
            <a:r>
              <a:rPr lang="en-US" sz="1800" b="0" i="0" u="none" strike="noStrike" dirty="0">
                <a:solidFill>
                  <a:srgbClr val="000000"/>
                </a:solidFill>
                <a:effectLst/>
                <a:latin typeface="Arial" panose="020B0604020202020204" pitchFamily="34" charset="0"/>
              </a:rPr>
              <a:t>-a, </a:t>
            </a:r>
            <a:r>
              <a:rPr lang="en-US" sz="1800" b="0" i="0" u="none" strike="noStrike" dirty="0" err="1">
                <a:solidFill>
                  <a:srgbClr val="000000"/>
                </a:solidFill>
                <a:effectLst/>
                <a:latin typeface="Arial" panose="020B0604020202020204" pitchFamily="34" charset="0"/>
              </a:rPr>
              <a:t>HoughTransform</a:t>
            </a:r>
            <a:r>
              <a:rPr lang="en-US" sz="1800" b="0" i="0" u="none" strike="noStrike" dirty="0">
                <a:solidFill>
                  <a:srgbClr val="000000"/>
                </a:solidFill>
                <a:effectLst/>
                <a:latin typeface="Arial" panose="020B0604020202020204" pitchFamily="34" charset="0"/>
              </a:rPr>
              <a:t>-b because they all have a high correlation by default. This allows us to see what other variables that aren't already correlated have an effect on the variable. I took the top 5 on this aside from Power (P) because it would make the graph 2 flat lines due to power being only 2 distinct values and not a range.</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15</a:t>
            </a:fld>
            <a:endParaRPr lang="en-US" dirty="0"/>
          </a:p>
        </p:txBody>
      </p:sp>
    </p:spTree>
    <p:extLst>
      <p:ext uri="{BB962C8B-B14F-4D97-AF65-F5344CB8AC3E}">
        <p14:creationId xmlns:p14="http://schemas.microsoft.com/office/powerpoint/2010/main" val="13400783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closer the R^2 value to 1 the better. As we can see after removing the related variables, there was a large decrease in the value dropping form 0.87 to around 0.48</a:t>
            </a:r>
          </a:p>
        </p:txBody>
      </p:sp>
      <p:sp>
        <p:nvSpPr>
          <p:cNvPr id="4" name="Slide Number Placeholder 3"/>
          <p:cNvSpPr>
            <a:spLocks noGrp="1"/>
          </p:cNvSpPr>
          <p:nvPr>
            <p:ph type="sldNum" sz="quarter" idx="5"/>
          </p:nvPr>
        </p:nvSpPr>
        <p:spPr/>
        <p:txBody>
          <a:bodyPr/>
          <a:lstStyle/>
          <a:p>
            <a:fld id="{A89C7E07-3C67-C64C-8DA0-0404F6303970}" type="slidenum">
              <a:rPr lang="en-US" smtClean="0"/>
              <a:t>17</a:t>
            </a:fld>
            <a:endParaRPr lang="en-US" dirty="0"/>
          </a:p>
        </p:txBody>
      </p:sp>
    </p:spTree>
    <p:extLst>
      <p:ext uri="{BB962C8B-B14F-4D97-AF65-F5344CB8AC3E}">
        <p14:creationId xmlns:p14="http://schemas.microsoft.com/office/powerpoint/2010/main" val="33306943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18</a:t>
            </a:fld>
            <a:endParaRPr lang="en-US" dirty="0"/>
          </a:p>
        </p:txBody>
      </p:sp>
    </p:spTree>
    <p:extLst>
      <p:ext uri="{BB962C8B-B14F-4D97-AF65-F5344CB8AC3E}">
        <p14:creationId xmlns:p14="http://schemas.microsoft.com/office/powerpoint/2010/main" val="5011604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19</a:t>
            </a:fld>
            <a:endParaRPr lang="en-US" dirty="0"/>
          </a:p>
        </p:txBody>
      </p:sp>
    </p:spTree>
    <p:extLst>
      <p:ext uri="{BB962C8B-B14F-4D97-AF65-F5344CB8AC3E}">
        <p14:creationId xmlns:p14="http://schemas.microsoft.com/office/powerpoint/2010/main" val="1765923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2</a:t>
            </a:fld>
            <a:endParaRPr lang="en-US" dirty="0"/>
          </a:p>
        </p:txBody>
      </p:sp>
    </p:spTree>
    <p:extLst>
      <p:ext uri="{BB962C8B-B14F-4D97-AF65-F5344CB8AC3E}">
        <p14:creationId xmlns:p14="http://schemas.microsoft.com/office/powerpoint/2010/main" val="3113416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Additive manufacturing is becoming increasingly popular and important in our society for a variety of reasons. The pros of using Additive manufacturing is that it prioritizes </a:t>
            </a:r>
            <a:r>
              <a:rPr lang="en-US" sz="1800" b="0" i="0" u="none" strike="noStrike" dirty="0">
                <a:solidFill>
                  <a:srgbClr val="000000"/>
                </a:solidFill>
                <a:effectLst/>
                <a:latin typeface="Arial" panose="020B0604020202020204" pitchFamily="34" charset="0"/>
                <a:sym typeface="Wingdings" panose="05000000000000000000" pitchFamily="2" charset="2"/>
              </a:rPr>
              <a:t></a:t>
            </a:r>
            <a:endParaRPr lang="en-US" sz="1800" b="0" i="0" u="none" strike="noStrike" dirty="0">
              <a:solidFill>
                <a:srgbClr val="000000"/>
              </a:solidFill>
              <a:effectLst/>
              <a:latin typeface="Arial" panose="020B0604020202020204" pitchFamily="34" charset="0"/>
            </a:endParaRPr>
          </a:p>
          <a:p>
            <a:r>
              <a:rPr lang="en-US" sz="1800" b="0" i="0" u="none" strike="noStrike" dirty="0">
                <a:solidFill>
                  <a:srgbClr val="000000"/>
                </a:solidFill>
                <a:effectLst/>
                <a:latin typeface="Arial" panose="020B0604020202020204" pitchFamily="34" charset="0"/>
              </a:rPr>
              <a:t>Speed and Efficiency: Reduces the need for large inventories and allows for faster development</a:t>
            </a:r>
          </a:p>
          <a:p>
            <a:r>
              <a:rPr lang="en-US" sz="1800" b="0" i="0" u="none" strike="noStrike" dirty="0">
                <a:solidFill>
                  <a:srgbClr val="000000"/>
                </a:solidFill>
                <a:effectLst/>
                <a:latin typeface="Arial" panose="020B0604020202020204" pitchFamily="34" charset="0"/>
              </a:rPr>
              <a:t>Reduced Waste: Builds layer by layer which minimizes waste compared to subtractive manufacturing which has lots of waste</a:t>
            </a:r>
          </a:p>
          <a:p>
            <a:r>
              <a:rPr lang="en-US" sz="1800" b="0" i="0" u="none" strike="noStrike" dirty="0">
                <a:solidFill>
                  <a:srgbClr val="000000"/>
                </a:solidFill>
                <a:effectLst/>
                <a:latin typeface="Arial" panose="020B0604020202020204" pitchFamily="34" charset="0"/>
              </a:rPr>
              <a:t>Innovation: AM allows for rapid prototyping and the creation of new materials and composites</a:t>
            </a:r>
          </a:p>
          <a:p>
            <a:endParaRPr lang="en-US" sz="1800" b="0" i="0" u="none" strike="noStrike" dirty="0">
              <a:solidFill>
                <a:srgbClr val="000000"/>
              </a:solidFill>
              <a:effectLst/>
              <a:latin typeface="Arial" panose="020B0604020202020204" pitchFamily="34" charset="0"/>
            </a:endParaRPr>
          </a:p>
          <a:p>
            <a:r>
              <a:rPr lang="en-US" sz="1800" b="0" i="0" u="none" strike="noStrike" dirty="0">
                <a:solidFill>
                  <a:srgbClr val="000000"/>
                </a:solidFill>
                <a:effectLst/>
                <a:latin typeface="Arial" panose="020B0604020202020204" pitchFamily="34" charset="0"/>
              </a:rPr>
              <a:t>Medical: Custom prosthetics and surgical tools </a:t>
            </a:r>
          </a:p>
          <a:p>
            <a:r>
              <a:rPr lang="en-US" sz="1800" b="0" i="0" u="none" strike="noStrike" dirty="0">
                <a:solidFill>
                  <a:srgbClr val="000000"/>
                </a:solidFill>
                <a:effectLst/>
                <a:latin typeface="Arial" panose="020B0604020202020204" pitchFamily="34" charset="0"/>
              </a:rPr>
              <a:t>Aerospace + Automotive: Lightweight parts</a:t>
            </a:r>
          </a:p>
          <a:p>
            <a:endParaRPr lang="en-US" sz="1800" b="0" i="0" u="none" strike="noStrike"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Arial" panose="020B0604020202020204" pitchFamily="34" charset="0"/>
              </a:rPr>
              <a:t>Laser Powder Bed Fusion (LPBF) is a common form of Additive manufacturing, specifically for metal parts. It is useful because it allows for intricate designs, lightweight parts, and optimized geometries to be effectively manufactured. LPBF involves using metal powders which are applied by a powder </a:t>
            </a:r>
            <a:r>
              <a:rPr lang="en-US" sz="1800" b="0" i="0" u="none" strike="noStrike" dirty="0" err="1">
                <a:solidFill>
                  <a:srgbClr val="000000"/>
                </a:solidFill>
                <a:effectLst/>
                <a:latin typeface="Arial" panose="020B0604020202020204" pitchFamily="34" charset="0"/>
              </a:rPr>
              <a:t>recoater</a:t>
            </a:r>
            <a:r>
              <a:rPr lang="en-US" sz="1800" b="0" i="0" u="none" strike="noStrike" dirty="0">
                <a:solidFill>
                  <a:srgbClr val="000000"/>
                </a:solidFill>
                <a:effectLst/>
                <a:latin typeface="Arial" panose="020B0604020202020204" pitchFamily="34" charset="0"/>
              </a:rPr>
              <a:t> and a laser that melts the powder to create the part. The laser creates a melt pool just like the one shown in the picture. It affects the built in microstructures which can lead to a high residual stress. These factors which impact the parts integrity and structure can be crucial when it comes to creating parts that need to be accurate.</a:t>
            </a:r>
          </a:p>
          <a:p>
            <a:endParaRPr lang="en-US" sz="1800" b="0" i="0" u="none" strike="noStrike" dirty="0">
              <a:solidFill>
                <a:srgbClr val="000000"/>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A89C7E07-3C67-C64C-8DA0-0404F6303970}" type="slidenum">
              <a:rPr lang="en-US" smtClean="0"/>
              <a:t>3</a:t>
            </a:fld>
            <a:endParaRPr lang="en-US" dirty="0"/>
          </a:p>
        </p:txBody>
      </p:sp>
    </p:spTree>
    <p:extLst>
      <p:ext uri="{BB962C8B-B14F-4D97-AF65-F5344CB8AC3E}">
        <p14:creationId xmlns:p14="http://schemas.microsoft.com/office/powerpoint/2010/main" val="39082765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The main issue we have is the residual stresses and warping, due to the rapid heating and cooling cycles during LPBF it can cause significant stresses in the material. The melt pools that are caused by the laser are the main cause of this warping and cause deformation, or even cracking in the final part. This can be extremely dangerous as many applications for LPBF include airplane and car parts. If these parts are too inaccurate, it can cause malfunctions within the system.</a:t>
            </a:r>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4</a:t>
            </a:fld>
            <a:endParaRPr lang="en-US" dirty="0"/>
          </a:p>
        </p:txBody>
      </p:sp>
    </p:spTree>
    <p:extLst>
      <p:ext uri="{BB962C8B-B14F-4D97-AF65-F5344CB8AC3E}">
        <p14:creationId xmlns:p14="http://schemas.microsoft.com/office/powerpoint/2010/main" val="9496790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We can experiment with this physically by editing the machine's parameters each time to see how it affects the part. However, this can take up to a month to receive results and costs thousands or hundreds of thousands of dollars. The goal we have is to achieve the same accuracy without editing the machine's parameters each time. </a:t>
            </a:r>
            <a:endParaRPr lang="en-US" b="0" dirty="0">
              <a:effectLst/>
            </a:endParaRPr>
          </a:p>
          <a:p>
            <a:br>
              <a:rPr lang="en-US" dirty="0"/>
            </a:br>
            <a:r>
              <a:rPr lang="en-US" dirty="0"/>
              <a:t>Fidelity – Accuracy</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9C7E07-3C67-C64C-8DA0-0404F630397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869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9C7E07-3C67-C64C-8DA0-0404F630397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98721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Jupyter Notebook: Jupyter during my internship served as an IDE even though it is a web-based development environment where I would do all my coding. I think that it is a very good tool to anyone who needs to code and organize their code</a:t>
            </a:r>
          </a:p>
          <a:p>
            <a:endParaRPr lang="en-US" dirty="0"/>
          </a:p>
          <a:p>
            <a:endParaRPr lang="en-US" dirty="0"/>
          </a:p>
          <a:p>
            <a:r>
              <a:rPr lang="en-US" dirty="0"/>
              <a:t>ChatGPT: It works by predicting the next word in a text based on patterns it has learned during its training process. ChatGPT then tries to predict what the next word should be based on the examples it was given. </a:t>
            </a:r>
          </a:p>
          <a:p>
            <a:r>
              <a:rPr lang="en-US" dirty="0"/>
              <a:t>Pros: ChatGPT is extremely good at code debugging and editing code. It is also a great learning tool for learning syntax or trying to understand code.</a:t>
            </a:r>
          </a:p>
          <a:p>
            <a:r>
              <a:rPr lang="en-US" dirty="0"/>
              <a:t>Cons: There's a few downsides but the main one is that you must be very specific in your prompts.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Pandas: Pandas was one of my most important and most used libraries when doing data manipulation and analysis. I used it for things like data cleaning, handling missing data, and integrating my data with other libraries.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Scikit: My use for Scikit was mainly its wide variety of machine learning algorithms. In addition to its ML algorithms, it also provided me with model evaluation metrics and hyperparameter tuning.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Matplotlib: Matplotlib was used to create graphs and visualize the data. Just like pandas, it was easily compatible with other libraries to generate the graphs I wanted. The most useful part of matplotlib for me is its customization, because I can plot almost everything and add lines where I want.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7</a:t>
            </a:fld>
            <a:endParaRPr lang="en-US" dirty="0"/>
          </a:p>
        </p:txBody>
      </p:sp>
    </p:spTree>
    <p:extLst>
      <p:ext uri="{BB962C8B-B14F-4D97-AF65-F5344CB8AC3E}">
        <p14:creationId xmlns:p14="http://schemas.microsoft.com/office/powerpoint/2010/main" val="3450857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The main idea of a T-test is to compare the means of two groups. It is often used to determine whether a process or treatment influences the population or finding out if two groups differ from each other. I won't go into the math because we could be here for hours but ill explain how to understand the values.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So if your T-value of 0 means it means that the sample result is exactly equal to the null hypothesis.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Degrees of Freedom Formulas:</a:t>
            </a:r>
            <a:br>
              <a:rPr lang="en-US" sz="1800" b="0" i="0" u="none" strike="noStrike" dirty="0">
                <a:solidFill>
                  <a:srgbClr val="000000"/>
                </a:solidFill>
                <a:effectLst/>
                <a:latin typeface="Arial" panose="020B0604020202020204" pitchFamily="34" charset="0"/>
              </a:rPr>
            </a:br>
            <a:r>
              <a:rPr lang="en-US" sz="1800" b="0" i="0" u="none" strike="noStrike" dirty="0">
                <a:solidFill>
                  <a:srgbClr val="000000"/>
                </a:solidFill>
                <a:effectLst/>
                <a:latin typeface="Arial" panose="020B0604020202020204" pitchFamily="34" charset="0"/>
              </a:rPr>
              <a:t>One Sample: number of samples - 1</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Two Sample: n1 + n2 - 2</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Paired Sample: number of pairs - 1</a:t>
            </a:r>
            <a:endParaRPr lang="en-US" b="0" dirty="0">
              <a:effectLst/>
            </a:endParaRPr>
          </a:p>
          <a:p>
            <a:pPr rtl="0">
              <a:spcBef>
                <a:spcPts val="0"/>
              </a:spcBef>
              <a:spcAft>
                <a:spcPts val="0"/>
              </a:spcAft>
            </a:pPr>
            <a:br>
              <a:rPr lang="en-US" sz="1800" b="0" i="0" u="none" strike="noStrike" dirty="0">
                <a:solidFill>
                  <a:srgbClr val="000000"/>
                </a:solidFill>
                <a:effectLst/>
                <a:latin typeface="Arial" panose="020B0604020202020204" pitchFamily="34" charset="0"/>
              </a:rPr>
            </a:br>
            <a:r>
              <a:rPr lang="en-US" sz="1800" b="0" i="0" u="none" strike="noStrike" dirty="0">
                <a:solidFill>
                  <a:srgbClr val="000000"/>
                </a:solidFill>
                <a:effectLst/>
                <a:latin typeface="Arial" panose="020B0604020202020204" pitchFamily="34" charset="0"/>
              </a:rPr>
              <a:t>T-distributions: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These are made when you draw multiple samples of the same size from the same population and perform the same t-test. Your result would be many t-values which you could then plot, often creating a bell curve.</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The peak of the graph is at an x value of 0 because t-distributions assume that the null hypothesis is true</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T-values become less likely as you go farther left or right on the graph, meaning that when the null hypothesis is true you are less likely to receive a sample that is very different from the null hypothesis </a:t>
            </a:r>
            <a:endParaRPr lang="en-US" b="0" dirty="0">
              <a:effectLst/>
            </a:endParaRPr>
          </a:p>
          <a:p>
            <a:pPr rtl="0">
              <a:spcBef>
                <a:spcPts val="0"/>
              </a:spcBef>
              <a:spcAft>
                <a:spcPts val="0"/>
              </a:spcAft>
            </a:pPr>
            <a:br>
              <a:rPr lang="en-US" sz="1800" b="0" i="0" u="none" strike="noStrike" dirty="0">
                <a:solidFill>
                  <a:srgbClr val="000000"/>
                </a:solidFill>
                <a:effectLst/>
                <a:latin typeface="Arial" panose="020B0604020202020204" pitchFamily="34" charset="0"/>
              </a:rPr>
            </a:br>
            <a:r>
              <a:rPr lang="en-US" sz="1800" b="0" i="0" u="none" strike="noStrike" dirty="0">
                <a:solidFill>
                  <a:srgbClr val="000000"/>
                </a:solidFill>
                <a:effectLst/>
                <a:latin typeface="Arial" panose="020B0604020202020204" pitchFamily="34" charset="0"/>
              </a:rPr>
              <a:t>p-value:</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To obtain the p-value use a chart that contains all the values</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Example: When getting p-value, you shade the parts of the graph that are greater than the t-value and incase of a two tailed test shade above the positive/negative of the t-value. If the shaded region where to be 0.06 or 6% it would not be enough to reject the null hypothesis using the common significance level of 0.05 or 5%</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9</a:t>
            </a:fld>
            <a:endParaRPr lang="en-US" dirty="0"/>
          </a:p>
        </p:txBody>
      </p:sp>
    </p:spTree>
    <p:extLst>
      <p:ext uri="{BB962C8B-B14F-4D97-AF65-F5344CB8AC3E}">
        <p14:creationId xmlns:p14="http://schemas.microsoft.com/office/powerpoint/2010/main" val="1198067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A Z-test is very similar to a T-test in how we are trying to determine the significance of a set of data.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The one major difference between a Z-test and a T-test is that a Z-test is generally used for larger amounts of data, generally sample sizes larger than 30.</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To get your P-value, much like a T-test, you use a table that contains a list of the possible Z values and the corresponding P-values.</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Something statistically significant is unlikely to be explained by chance or random factors.</a:t>
            </a:r>
            <a:endParaRPr lang="en-US" b="0" dirty="0">
              <a:effectLst/>
            </a:endParaRPr>
          </a:p>
          <a:p>
            <a:br>
              <a:rPr lang="en-US" b="0" dirty="0">
                <a:effectLst/>
              </a:rPr>
            </a:br>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10</a:t>
            </a:fld>
            <a:endParaRPr lang="en-US" dirty="0"/>
          </a:p>
        </p:txBody>
      </p:sp>
    </p:spTree>
    <p:extLst>
      <p:ext uri="{BB962C8B-B14F-4D97-AF65-F5344CB8AC3E}">
        <p14:creationId xmlns:p14="http://schemas.microsoft.com/office/powerpoint/2010/main" val="22373725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41327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and Table">
    <p:bg>
      <p:bgPr>
        <a:solidFill>
          <a:schemeClr val="tx1"/>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F555767-B3D8-BD57-1D42-7F6E1E66892B}"/>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9" name="Freeform 13">
              <a:extLst>
                <a:ext uri="{FF2B5EF4-FFF2-40B4-BE49-F238E27FC236}">
                  <a16:creationId xmlns:a16="http://schemas.microsoft.com/office/drawing/2014/main" id="{BC972B6D-098C-52F6-E990-52623B368FB1}"/>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5" name="Freeform 14">
              <a:extLst>
                <a:ext uri="{FF2B5EF4-FFF2-40B4-BE49-F238E27FC236}">
                  <a16:creationId xmlns:a16="http://schemas.microsoft.com/office/drawing/2014/main" id="{3F0D3EE3-9A8C-531D-1EEE-1AFAB9F3BCAE}"/>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7" name="Freeform 15">
              <a:extLst>
                <a:ext uri="{FF2B5EF4-FFF2-40B4-BE49-F238E27FC236}">
                  <a16:creationId xmlns:a16="http://schemas.microsoft.com/office/drawing/2014/main" id="{A2BE192C-1768-890B-EC1B-5ED6E1F8259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3661409" y="4661717"/>
            <a:ext cx="7936230" cy="138076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3670935"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584005"/>
            <a:ext cx="2825115" cy="3999060"/>
          </a:xfrm>
        </p:spPr>
        <p:txBody>
          <a:bodyPr lIns="0" tIns="274320">
            <a:normAutofit/>
          </a:bodyPr>
          <a:lstStyle>
            <a:lvl1pPr marL="0" indent="0">
              <a:spcBef>
                <a:spcPts val="1800"/>
              </a:spcBef>
              <a:buFont typeface="Arial" panose="020B0604020202020204" pitchFamily="34" charset="0"/>
              <a:buNone/>
              <a:defRPr sz="2000"/>
            </a:lvl1pPr>
            <a:lvl2pPr marL="457200" indent="0">
              <a:spcBef>
                <a:spcPts val="1800"/>
              </a:spcBef>
              <a:buNone/>
              <a:defRPr sz="2000"/>
            </a:lvl2pPr>
            <a:lvl3pPr marL="914400" indent="0">
              <a:spcBef>
                <a:spcPts val="1800"/>
              </a:spcBef>
              <a:buNone/>
              <a:defRPr sz="2000"/>
            </a:lvl3pPr>
            <a:lvl4pPr marL="1371600" indent="0">
              <a:spcBef>
                <a:spcPts val="1800"/>
              </a:spcBef>
              <a:buNone/>
              <a:defRPr sz="2000"/>
            </a:lvl4pPr>
            <a:lvl5pPr marL="1828800" indent="0">
              <a:spcBef>
                <a:spcPts val="1800"/>
              </a:spcBef>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3670934" y="584005"/>
            <a:ext cx="7926705" cy="399906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2244329111"/>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198408"/>
            <a:ext cx="10972800" cy="1574317"/>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595523" y="2676525"/>
            <a:ext cx="5746750" cy="359747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7620000" y="2676525"/>
            <a:ext cx="3947160" cy="3597470"/>
          </a:xfrm>
        </p:spPr>
        <p:txBody>
          <a:bodyPr lIns="0">
            <a:normAutofit/>
          </a:bodyPr>
          <a:lstStyle>
            <a:lvl1pPr marL="342900" indent="-342900">
              <a:spcBef>
                <a:spcPts val="1800"/>
              </a:spcBef>
              <a:buFont typeface="Arial" panose="020B0604020202020204" pitchFamily="34" charset="0"/>
              <a:buChar char="•"/>
              <a:defRPr sz="2000"/>
            </a:lvl1pPr>
            <a:lvl2pPr>
              <a:spcBef>
                <a:spcPts val="18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649744719"/>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2">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02400"/>
            <a:ext cx="10972800" cy="1570325"/>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9" name="Table Placeholder 2">
            <a:extLst>
              <a:ext uri="{FF2B5EF4-FFF2-40B4-BE49-F238E27FC236}">
                <a16:creationId xmlns:a16="http://schemas.microsoft.com/office/drawing/2014/main" id="{1506B022-475A-6647-98FF-D5C319A0C7C4}"/>
              </a:ext>
            </a:extLst>
          </p:cNvPr>
          <p:cNvSpPr>
            <a:spLocks noGrp="1"/>
          </p:cNvSpPr>
          <p:nvPr>
            <p:ph type="tbl" sz="quarter" idx="10"/>
          </p:nvPr>
        </p:nvSpPr>
        <p:spPr>
          <a:xfrm>
            <a:off x="594360" y="2628629"/>
            <a:ext cx="10972800" cy="3636740"/>
          </a:xfrm>
        </p:spPr>
        <p:txBody>
          <a:bodyPr>
            <a:noAutofit/>
          </a:bodyPr>
          <a:lstStyle>
            <a:lvl1pPr>
              <a:defRPr/>
            </a:lvl1pPr>
          </a:lstStyle>
          <a:p>
            <a:r>
              <a:rPr lang="en-US"/>
              <a:t>Click icon to add table</a:t>
            </a:r>
            <a:endParaRPr lang="en-US" dirty="0"/>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0410957"/>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594360"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flipH="1" flipV="1">
            <a:off x="6092752" y="0"/>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594360"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4" name="Straight Connector 3">
            <a:extLst>
              <a:ext uri="{FF2B5EF4-FFF2-40B4-BE49-F238E27FC236}">
                <a16:creationId xmlns:a16="http://schemas.microsoft.com/office/drawing/2014/main" id="{58B149C6-5AAC-B8E5-5411-EA38821F6754}"/>
              </a:ext>
              <a:ext uri="{C183D7F6-B498-43B3-948B-1728B52AA6E4}">
                <adec:decorative xmlns:adec="http://schemas.microsoft.com/office/drawing/2017/decorative" val="1"/>
              </a:ext>
            </a:extLst>
          </p:cNvPr>
          <p:cNvCxnSpPr>
            <a:cxnSpLocks/>
          </p:cNvCxnSpPr>
          <p:nvPr userDrawn="1"/>
        </p:nvCxnSpPr>
        <p:spPr>
          <a:xfrm>
            <a:off x="594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69273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06C6F65-35CD-D64B-992A-0C1C1E00384D}"/>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7" name="AutoShape 24">
              <a:extLst>
                <a:ext uri="{FF2B5EF4-FFF2-40B4-BE49-F238E27FC236}">
                  <a16:creationId xmlns:a16="http://schemas.microsoft.com/office/drawing/2014/main" id="{CFD467E2-FF13-7E4F-BEF9-EA1A17665B2D}"/>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8" name="Freeform 7">
              <a:extLst>
                <a:ext uri="{FF2B5EF4-FFF2-40B4-BE49-F238E27FC236}">
                  <a16:creationId xmlns:a16="http://schemas.microsoft.com/office/drawing/2014/main" id="{CA85A327-3157-B442-993A-6900F71249AC}"/>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9" name="Freeform 8">
              <a:extLst>
                <a:ext uri="{FF2B5EF4-FFF2-40B4-BE49-F238E27FC236}">
                  <a16:creationId xmlns:a16="http://schemas.microsoft.com/office/drawing/2014/main" id="{9A459CB4-74AF-0544-AB1E-7CC6D10F84EB}"/>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0" name="Freeform 9">
              <a:extLst>
                <a:ext uri="{FF2B5EF4-FFF2-40B4-BE49-F238E27FC236}">
                  <a16:creationId xmlns:a16="http://schemas.microsoft.com/office/drawing/2014/main" id="{95A20BFD-9142-D64A-A78A-61B75FCA0D76}"/>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B80736DF-C890-DB47-AEAA-D3D92505E632}"/>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2" name="Title 1">
            <a:extLst>
              <a:ext uri="{FF2B5EF4-FFF2-40B4-BE49-F238E27FC236}">
                <a16:creationId xmlns:a16="http://schemas.microsoft.com/office/drawing/2014/main" id="{39F93F26-ED5C-E74E-BFBD-E3054DC1B9C1}"/>
              </a:ext>
            </a:extLst>
          </p:cNvPr>
          <p:cNvSpPr>
            <a:spLocks noGrp="1"/>
          </p:cNvSpPr>
          <p:nvPr>
            <p:ph type="title" hasCustomPrompt="1"/>
          </p:nvPr>
        </p:nvSpPr>
        <p:spPr>
          <a:xfrm>
            <a:off x="594360" y="189572"/>
            <a:ext cx="6787747" cy="1593507"/>
          </a:xfrm>
          <a:prstGeom prst="rect">
            <a:avLst/>
          </a:prstGeom>
        </p:spPr>
        <p:txBody>
          <a:bodyPr lIns="0" tIns="0" rIns="0" bIns="0" anchor="b" anchorCtr="0">
            <a:noAutofit/>
          </a:bodyPr>
          <a:lstStyle>
            <a:lvl1pPr>
              <a:defRPr sz="4400" b="1" i="0" spc="50" baseline="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186153BD-9D2B-47EB-3553-1D3F6663B2A3}"/>
              </a:ext>
            </a:extLst>
          </p:cNvPr>
          <p:cNvSpPr>
            <a:spLocks noGrp="1"/>
          </p:cNvSpPr>
          <p:nvPr>
            <p:ph sz="quarter" idx="13" hasCustomPrompt="1"/>
          </p:nvPr>
        </p:nvSpPr>
        <p:spPr>
          <a:xfrm>
            <a:off x="594359" y="2281918"/>
            <a:ext cx="6787747" cy="3708517"/>
          </a:xfrm>
        </p:spPr>
        <p:txBody>
          <a:bodyPr lIns="0" tIns="228600" rIns="0" bIns="0">
            <a:normAutofit/>
          </a:bodyPr>
          <a:lstStyle>
            <a:lvl1pPr marL="283464" indent="-283464">
              <a:lnSpc>
                <a:spcPct val="80000"/>
              </a:lnSpc>
              <a:spcBef>
                <a:spcPts val="2200"/>
              </a:spcBef>
              <a:buFont typeface="Arial" panose="020B0604020202020204" pitchFamily="34" charset="0"/>
              <a:buChar char="•"/>
              <a:defRPr lang="en-US" sz="2400" b="1" i="0" kern="1200" dirty="0">
                <a:solidFill>
                  <a:schemeClr val="tx2">
                    <a:lumMod val="75000"/>
                  </a:schemeClr>
                </a:solidFill>
                <a:latin typeface="+mn-lt"/>
                <a:ea typeface="+mn-ea"/>
                <a:cs typeface="+mn-cs"/>
              </a:defRPr>
            </a:lvl1pPr>
            <a:lvl2pPr indent="-283464">
              <a:spcBef>
                <a:spcPts val="6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3" name="Slide Number Placeholder 42">
            <a:extLst>
              <a:ext uri="{FF2B5EF4-FFF2-40B4-BE49-F238E27FC236}">
                <a16:creationId xmlns:a16="http://schemas.microsoft.com/office/drawing/2014/main" id="{D80CCC8F-9CF1-9621-04EB-DFA68FEE42D2}"/>
              </a:ext>
            </a:extLst>
          </p:cNvPr>
          <p:cNvSpPr>
            <a:spLocks noGrp="1"/>
          </p:cNvSpPr>
          <p:nvPr>
            <p:ph type="sldNum" sz="quarter" idx="26"/>
          </p:nvPr>
        </p:nvSpPr>
        <p:spPr/>
        <p:txBody>
          <a:bodyPr/>
          <a:lstStyle/>
          <a:p>
            <a:fld id="{294A09A9-5501-47C1-A89A-A340965A2BE2}" type="slidenum">
              <a:rPr lang="en-US" smtClean="0"/>
              <a:pPr/>
              <a:t>‹#›</a:t>
            </a:fld>
            <a:endParaRPr lang="en-US" dirty="0">
              <a:latin typeface="+mn-lt"/>
            </a:endParaRPr>
          </a:p>
        </p:txBody>
      </p:sp>
      <p:sp>
        <p:nvSpPr>
          <p:cNvPr id="42" name="Date Placeholder 41">
            <a:extLst>
              <a:ext uri="{FF2B5EF4-FFF2-40B4-BE49-F238E27FC236}">
                <a16:creationId xmlns:a16="http://schemas.microsoft.com/office/drawing/2014/main" id="{29CE2856-DB8F-5603-C085-74C70560FAC8}"/>
              </a:ext>
            </a:extLst>
          </p:cNvPr>
          <p:cNvSpPr>
            <a:spLocks noGrp="1"/>
          </p:cNvSpPr>
          <p:nvPr>
            <p:ph type="dt" sz="half" idx="25"/>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979826C1-7A52-DA25-F422-EE62DED7D1B6}"/>
              </a:ext>
              <a:ext uri="{C183D7F6-B498-43B3-948B-1728B52AA6E4}">
                <adec:decorative xmlns:adec="http://schemas.microsoft.com/office/drawing/2017/decorative" val="1"/>
              </a:ext>
            </a:extLst>
          </p:cNvPr>
          <p:cNvCxnSpPr>
            <a:cxnSpLocks/>
          </p:cNvCxnSpPr>
          <p:nvPr userDrawn="1"/>
        </p:nvCxnSpPr>
        <p:spPr>
          <a:xfrm>
            <a:off x="594360" y="2148840"/>
            <a:ext cx="2130552" cy="0"/>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18089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79D0555-EBDC-B53A-212D-A5921795FEC8}"/>
              </a:ext>
            </a:extLst>
          </p:cNvPr>
          <p:cNvSpPr>
            <a:spLocks noGrp="1"/>
          </p:cNvSpPr>
          <p:nvPr>
            <p:ph type="pic" sz="quarter" idx="13"/>
          </p:nvPr>
        </p:nvSpPr>
        <p:spPr>
          <a:xfrm>
            <a:off x="0" y="0"/>
            <a:ext cx="12192000" cy="6880543"/>
          </a:xfrm>
          <a:custGeom>
            <a:avLst/>
            <a:gdLst>
              <a:gd name="connsiteX0" fmla="*/ 6309360 w 12192000"/>
              <a:gd name="connsiteY0" fmla="*/ 3951843 h 6880543"/>
              <a:gd name="connsiteX1" fmla="*/ 6309360 w 12192000"/>
              <a:gd name="connsiteY1" fmla="*/ 4052427 h 6880543"/>
              <a:gd name="connsiteX2" fmla="*/ 8442960 w 12192000"/>
              <a:gd name="connsiteY2" fmla="*/ 4052427 h 6880543"/>
              <a:gd name="connsiteX3" fmla="*/ 8442960 w 12192000"/>
              <a:gd name="connsiteY3" fmla="*/ 3951843 h 6880543"/>
              <a:gd name="connsiteX4" fmla="*/ 0 w 12192000"/>
              <a:gd name="connsiteY4" fmla="*/ 0 h 6880543"/>
              <a:gd name="connsiteX5" fmla="*/ 12192000 w 12192000"/>
              <a:gd name="connsiteY5" fmla="*/ 0 h 6880543"/>
              <a:gd name="connsiteX6" fmla="*/ 12192000 w 12192000"/>
              <a:gd name="connsiteY6" fmla="*/ 6880543 h 6880543"/>
              <a:gd name="connsiteX7" fmla="*/ 0 w 12192000"/>
              <a:gd name="connsiteY7" fmla="*/ 6880543 h 6880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80543">
                <a:moveTo>
                  <a:pt x="6309360" y="3951843"/>
                </a:moveTo>
                <a:lnTo>
                  <a:pt x="6309360" y="4052427"/>
                </a:lnTo>
                <a:lnTo>
                  <a:pt x="8442960" y="4052427"/>
                </a:lnTo>
                <a:lnTo>
                  <a:pt x="8442960" y="3951843"/>
                </a:lnTo>
                <a:close/>
                <a:moveTo>
                  <a:pt x="0" y="0"/>
                </a:moveTo>
                <a:lnTo>
                  <a:pt x="12192000" y="0"/>
                </a:lnTo>
                <a:lnTo>
                  <a:pt x="12192000" y="6880543"/>
                </a:lnTo>
                <a:lnTo>
                  <a:pt x="0" y="6880543"/>
                </a:lnTo>
                <a:close/>
              </a:path>
            </a:pathLst>
          </a:custGeom>
        </p:spPr>
        <p:txBody>
          <a:bodyPr wrap="square" tIns="182880">
            <a:noAutofit/>
          </a:bodyPr>
          <a:lstStyle>
            <a:lvl1pPr marL="0" indent="0" algn="ctr">
              <a:buNone/>
              <a:defRPr sz="2000">
                <a:solidFill>
                  <a:schemeClr val="tx1"/>
                </a:solidFill>
              </a:defRPr>
            </a:lvl1pPr>
          </a:lstStyle>
          <a:p>
            <a:r>
              <a:rPr lang="en-US"/>
              <a:t>Click icon to add picture</a:t>
            </a:r>
            <a:endParaRPr lang="en-US" dirty="0"/>
          </a:p>
        </p:txBody>
      </p:sp>
      <p:sp>
        <p:nvSpPr>
          <p:cNvPr id="18" name="Title 1">
            <a:extLst>
              <a:ext uri="{FF2B5EF4-FFF2-40B4-BE49-F238E27FC236}">
                <a16:creationId xmlns:a16="http://schemas.microsoft.com/office/drawing/2014/main" id="{8D492973-78E3-D34E-835E-CF2D4517016D}"/>
              </a:ext>
            </a:extLst>
          </p:cNvPr>
          <p:cNvSpPr>
            <a:spLocks noGrp="1"/>
          </p:cNvSpPr>
          <p:nvPr>
            <p:ph type="title" hasCustomPrompt="1"/>
          </p:nvPr>
        </p:nvSpPr>
        <p:spPr>
          <a:xfrm>
            <a:off x="6309359" y="444933"/>
            <a:ext cx="5477479" cy="3291840"/>
          </a:xfrm>
          <a:prstGeom prst="rect">
            <a:avLst/>
          </a:prstGeom>
        </p:spPr>
        <p:txBody>
          <a:bodyPr lIns="0" tIns="0" rIns="0" bIns="0" anchor="b" anchorCtr="0">
            <a:noAutofit/>
          </a:bodyPr>
          <a:lstStyle>
            <a:lvl1pPr>
              <a:defRPr sz="6000" b="1" i="0" baseline="0">
                <a:solidFill>
                  <a:schemeClr val="tx1"/>
                </a:solidFill>
                <a:latin typeface="+mj-lt"/>
              </a:defRPr>
            </a:lvl1pPr>
          </a:lstStyle>
          <a:p>
            <a:r>
              <a:rPr lang="en-US" dirty="0"/>
              <a:t>Click to add title </a:t>
            </a:r>
          </a:p>
        </p:txBody>
      </p:sp>
      <p:sp>
        <p:nvSpPr>
          <p:cNvPr id="7" name="Rectangle 6">
            <a:extLst>
              <a:ext uri="{FF2B5EF4-FFF2-40B4-BE49-F238E27FC236}">
                <a16:creationId xmlns:a16="http://schemas.microsoft.com/office/drawing/2014/main" id="{D96BA398-1ED2-1FCA-63B9-8915A8C7A524}"/>
              </a:ext>
              <a:ext uri="{C183D7F6-B498-43B3-948B-1728B52AA6E4}">
                <adec:decorative xmlns:adec="http://schemas.microsoft.com/office/drawing/2017/decorative" val="1"/>
              </a:ext>
            </a:extLst>
          </p:cNvPr>
          <p:cNvSpPr/>
          <p:nvPr userDrawn="1"/>
        </p:nvSpPr>
        <p:spPr>
          <a:xfrm>
            <a:off x="6309360" y="3951843"/>
            <a:ext cx="2133600" cy="100584"/>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9169562"/>
      </p:ext>
    </p:extLst>
  </p:cSld>
  <p:clrMapOvr>
    <a:masterClrMapping/>
  </p:clrMapOvr>
  <p:extLst>
    <p:ext uri="{DCECCB84-F9BA-43D5-87BE-67443E8EF086}">
      <p15:sldGuideLst xmlns:p15="http://schemas.microsoft.com/office/powerpoint/2012/main">
        <p15:guide id="2" pos="7104">
          <p15:clr>
            <a:srgbClr val="FBAE40"/>
          </p15:clr>
        </p15:guide>
        <p15:guide id="3" pos="4344" userDrawn="1">
          <p15:clr>
            <a:srgbClr val="FBAE40"/>
          </p15:clr>
        </p15:guide>
        <p15:guide id="4" pos="4560" userDrawn="1">
          <p15:clr>
            <a:srgbClr val="FBAE40"/>
          </p15:clr>
        </p15:guide>
        <p15:guide id="8" orient="horz" pos="184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299835" y="43052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sp>
        <p:nvSpPr>
          <p:cNvPr id="6" name="Picture Placeholder 5">
            <a:extLst>
              <a:ext uri="{FF2B5EF4-FFF2-40B4-BE49-F238E27FC236}">
                <a16:creationId xmlns:a16="http://schemas.microsoft.com/office/drawing/2014/main" id="{A9973BC6-F6E5-0B3B-C8AB-0AC4020D4E8B}"/>
              </a:ext>
            </a:extLst>
          </p:cNvPr>
          <p:cNvSpPr>
            <a:spLocks noGrp="1"/>
          </p:cNvSpPr>
          <p:nvPr>
            <p:ph type="pic" sz="quarter" idx="12"/>
          </p:nvPr>
        </p:nvSpPr>
        <p:spPr>
          <a:xfrm>
            <a:off x="0" y="-11113"/>
            <a:ext cx="5791200" cy="6880226"/>
          </a:xfrm>
        </p:spPr>
        <p:txBody>
          <a:bodyPr>
            <a:normAutofit/>
          </a:bodyPr>
          <a:lstStyle>
            <a:lvl1pPr marL="0" indent="0" algn="ctr">
              <a:buNone/>
              <a:defRPr sz="2000"/>
            </a:lvl1pPr>
          </a:lstStyle>
          <a:p>
            <a:r>
              <a:rPr lang="en-US"/>
              <a:t>Click icon to add picture</a:t>
            </a:r>
            <a:endParaRPr lang="en-US" dirty="0"/>
          </a:p>
        </p:txBody>
      </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299835" y="456860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7" name="Straight Connector 6">
            <a:extLst>
              <a:ext uri="{FF2B5EF4-FFF2-40B4-BE49-F238E27FC236}">
                <a16:creationId xmlns:a16="http://schemas.microsoft.com/office/drawing/2014/main" id="{29169ED6-4B82-6844-119F-AC15CDF2D3E5}"/>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87914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ummary 2">
    <p:bg>
      <p:bgPr>
        <a:solidFill>
          <a:schemeClr val="tx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57F1500-1A16-D1EF-4F0C-030852B291FC}"/>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grpSp>
        <p:nvGrpSpPr>
          <p:cNvPr id="10" name="Group 9">
            <a:extLst>
              <a:ext uri="{FF2B5EF4-FFF2-40B4-BE49-F238E27FC236}">
                <a16:creationId xmlns:a16="http://schemas.microsoft.com/office/drawing/2014/main" id="{2D07A0BE-3890-193E-9439-F294E61A71B9}"/>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11" name="Freeform 19">
              <a:extLst>
                <a:ext uri="{FF2B5EF4-FFF2-40B4-BE49-F238E27FC236}">
                  <a16:creationId xmlns:a16="http://schemas.microsoft.com/office/drawing/2014/main" id="{C05217ED-C258-E6CE-BA7F-28A6EA41BCD3}"/>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20">
              <a:extLst>
                <a:ext uri="{FF2B5EF4-FFF2-40B4-BE49-F238E27FC236}">
                  <a16:creationId xmlns:a16="http://schemas.microsoft.com/office/drawing/2014/main" id="{F3E11A1F-14DD-BA35-D7D7-4D4ADEAA348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21">
              <a:extLst>
                <a:ext uri="{FF2B5EF4-FFF2-40B4-BE49-F238E27FC236}">
                  <a16:creationId xmlns:a16="http://schemas.microsoft.com/office/drawing/2014/main" id="{F14541B0-973F-7E21-1019-D2FB83C8C0D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hasCustomPrompt="1"/>
          </p:nvPr>
        </p:nvSpPr>
        <p:spPr>
          <a:xfrm>
            <a:off x="594360" y="102875"/>
            <a:ext cx="10873740" cy="1680205"/>
          </a:xfrm>
          <a:prstGeom prst="rect">
            <a:avLst/>
          </a:prstGeom>
        </p:spPr>
        <p:txBody>
          <a:bodyPr lIns="0" tIns="0" rIns="0" bIns="0" anchor="b" anchorCtr="0">
            <a:noAutofit/>
          </a:bodyPr>
          <a:lstStyle>
            <a:lvl1pPr>
              <a:defRPr sz="4400" b="1" i="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F6FE0DC0-B0D7-F4D6-8038-177AD7A8C211}"/>
              </a:ext>
            </a:extLst>
          </p:cNvPr>
          <p:cNvSpPr>
            <a:spLocks noGrp="1"/>
          </p:cNvSpPr>
          <p:nvPr>
            <p:ph sz="quarter" idx="13" hasCustomPrompt="1"/>
          </p:nvPr>
        </p:nvSpPr>
        <p:spPr>
          <a:xfrm>
            <a:off x="3657600" y="2282008"/>
            <a:ext cx="7810500" cy="3699328"/>
          </a:xfrm>
        </p:spPr>
        <p:txBody>
          <a:bodyPr lIns="0" tIns="228600" rIns="0" bIns="0">
            <a:normAutofit/>
          </a:bodyPr>
          <a:lstStyle>
            <a:lvl1pPr marL="283464" indent="-283464">
              <a:spcBef>
                <a:spcPts val="1800"/>
              </a:spcBef>
              <a:buFont typeface="Arial" panose="020B0604020202020204" pitchFamily="34" charset="0"/>
              <a:buChar char="•"/>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7">
            <a:extLst>
              <a:ext uri="{FF2B5EF4-FFF2-40B4-BE49-F238E27FC236}">
                <a16:creationId xmlns:a16="http://schemas.microsoft.com/office/drawing/2014/main" id="{7ED58739-4346-5104-B1AC-89ED035912AF}"/>
              </a:ext>
            </a:extLst>
          </p:cNvPr>
          <p:cNvSpPr>
            <a:spLocks noGrp="1"/>
          </p:cNvSpPr>
          <p:nvPr>
            <p:ph type="sldNum" sz="quarter" idx="22"/>
          </p:nvPr>
        </p:nvSpPr>
        <p:spPr/>
        <p:txBody>
          <a:bodyPr/>
          <a:lstStyle/>
          <a:p>
            <a:fld id="{294A09A9-5501-47C1-A89A-A340965A2BE2}" type="slidenum">
              <a:rPr lang="en-US" smtClean="0"/>
              <a:pPr/>
              <a:t>‹#›</a:t>
            </a:fld>
            <a:endParaRPr lang="en-US" dirty="0">
              <a:latin typeface="+mn-lt"/>
            </a:endParaRPr>
          </a:p>
        </p:txBody>
      </p:sp>
      <p:sp>
        <p:nvSpPr>
          <p:cNvPr id="5" name="Date Placeholder 4">
            <a:extLst>
              <a:ext uri="{FF2B5EF4-FFF2-40B4-BE49-F238E27FC236}">
                <a16:creationId xmlns:a16="http://schemas.microsoft.com/office/drawing/2014/main" id="{E9272B8D-F380-9F1A-C8E6-BDD2352B1763}"/>
              </a:ext>
            </a:extLst>
          </p:cNvPr>
          <p:cNvSpPr>
            <a:spLocks noGrp="1"/>
          </p:cNvSpPr>
          <p:nvPr>
            <p:ph type="dt" sz="half" idx="21"/>
          </p:nvPr>
        </p:nvSpPr>
        <p:spPr/>
        <p:txBody>
          <a:bodyPr/>
          <a:lstStyle/>
          <a:p>
            <a:endParaRPr lang="en-US" dirty="0">
              <a:latin typeface="+mn-lt"/>
            </a:endParaRPr>
          </a:p>
        </p:txBody>
      </p:sp>
    </p:spTree>
    <p:extLst>
      <p:ext uri="{BB962C8B-B14F-4D97-AF65-F5344CB8AC3E}">
        <p14:creationId xmlns:p14="http://schemas.microsoft.com/office/powerpoint/2010/main" val="140296414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309905"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spTree>
    <p:extLst>
      <p:ext uri="{BB962C8B-B14F-4D97-AF65-F5344CB8AC3E}">
        <p14:creationId xmlns:p14="http://schemas.microsoft.com/office/powerpoint/2010/main" val="2027108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78129"/>
            <a:ext cx="9778365" cy="1494596"/>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F14DA3C5-63E4-BAFB-1D68-47F71EEEE538}"/>
              </a:ext>
            </a:extLst>
          </p:cNvPr>
          <p:cNvSpPr>
            <a:spLocks noGrp="1"/>
          </p:cNvSpPr>
          <p:nvPr>
            <p:ph sz="quarter" idx="15" hasCustomPrompt="1"/>
          </p:nvPr>
        </p:nvSpPr>
        <p:spPr>
          <a:xfrm>
            <a:off x="594360"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9436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5">
            <a:extLst>
              <a:ext uri="{FF2B5EF4-FFF2-40B4-BE49-F238E27FC236}">
                <a16:creationId xmlns:a16="http://schemas.microsoft.com/office/drawing/2014/main" id="{BD11386D-847E-8CF5-E56A-42E80A65A089}"/>
              </a:ext>
            </a:extLst>
          </p:cNvPr>
          <p:cNvSpPr>
            <a:spLocks noGrp="1"/>
          </p:cNvSpPr>
          <p:nvPr>
            <p:ph sz="quarter" idx="16" hasCustomPrompt="1"/>
          </p:nvPr>
        </p:nvSpPr>
        <p:spPr>
          <a:xfrm>
            <a:off x="5881898"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1056953"/>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42E558A9-6DD6-E21D-3A8F-6707E1DD19F1}"/>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12" name="AutoShape 24">
              <a:extLst>
                <a:ext uri="{FF2B5EF4-FFF2-40B4-BE49-F238E27FC236}">
                  <a16:creationId xmlns:a16="http://schemas.microsoft.com/office/drawing/2014/main" id="{3FC994E4-318C-1E66-B4E4-8F8FD08E098F}"/>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7">
              <a:extLst>
                <a:ext uri="{FF2B5EF4-FFF2-40B4-BE49-F238E27FC236}">
                  <a16:creationId xmlns:a16="http://schemas.microsoft.com/office/drawing/2014/main" id="{17C00E6B-F625-6D6C-8364-9DD9F3C3628F}"/>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8">
              <a:extLst>
                <a:ext uri="{FF2B5EF4-FFF2-40B4-BE49-F238E27FC236}">
                  <a16:creationId xmlns:a16="http://schemas.microsoft.com/office/drawing/2014/main" id="{C6197B87-4F65-7981-9463-84830CD3687F}"/>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8" name="Freeform 9">
              <a:extLst>
                <a:ext uri="{FF2B5EF4-FFF2-40B4-BE49-F238E27FC236}">
                  <a16:creationId xmlns:a16="http://schemas.microsoft.com/office/drawing/2014/main" id="{86AA517C-7217-D864-B7E7-40984A2880DB}"/>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9" name="Freeform 10">
              <a:extLst>
                <a:ext uri="{FF2B5EF4-FFF2-40B4-BE49-F238E27FC236}">
                  <a16:creationId xmlns:a16="http://schemas.microsoft.com/office/drawing/2014/main" id="{524013C6-491C-CAA2-5BD6-7C73596711CC}"/>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6318885" y="3499667"/>
            <a:ext cx="4939666" cy="254281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6347460"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457201"/>
            <a:ext cx="5198269" cy="2305050"/>
          </a:xfrm>
        </p:spPr>
        <p:txBody>
          <a:bodyPr lIns="0" tIns="274320">
            <a:normAutofit/>
          </a:bodyPr>
          <a:lstStyle>
            <a:lvl1pPr marL="457200" indent="-457200">
              <a:spcBef>
                <a:spcPts val="1800"/>
              </a:spcBef>
              <a:buFont typeface="+mj-lt"/>
              <a:buAutoNum type="arabicPeriod"/>
              <a:defRPr sz="2000"/>
            </a:lvl1pPr>
            <a:lvl2pPr marL="914400" indent="-457200">
              <a:spcBef>
                <a:spcPts val="1800"/>
              </a:spcBef>
              <a:buFont typeface="+mj-lt"/>
              <a:buAutoNum type="alphaLcPeriod"/>
              <a:defRPr sz="2000"/>
            </a:lvl2pPr>
            <a:lvl3pPr marL="1371600" indent="-457200">
              <a:spcBef>
                <a:spcPts val="1800"/>
              </a:spcBef>
              <a:buFont typeface="+mj-lt"/>
              <a:buAutoNum type="arabicParenR"/>
              <a:defRPr sz="2000"/>
            </a:lvl3pPr>
            <a:lvl4pPr marL="1371600" indent="0">
              <a:spcBef>
                <a:spcPts val="1800"/>
              </a:spcBef>
              <a:buFont typeface="+mj-lt"/>
              <a:buNone/>
              <a:defRPr sz="2000"/>
            </a:lvl4pPr>
            <a:lvl5pPr marL="2286000" indent="-457200">
              <a:spcBef>
                <a:spcPts val="1800"/>
              </a:spcBef>
              <a:buFont typeface="+mj-lt"/>
              <a:buAutoNum type="arabicPeriod"/>
              <a:defRPr sz="2000"/>
            </a:lvl5pPr>
          </a:lstStyle>
          <a:p>
            <a:pPr lvl="0"/>
            <a:r>
              <a:rPr lang="en-US" dirty="0"/>
              <a:t>Click to add content</a:t>
            </a:r>
          </a:p>
          <a:p>
            <a:pPr lvl="1"/>
            <a:r>
              <a:rPr lang="en-US" dirty="0"/>
              <a:t>Second level</a:t>
            </a:r>
          </a:p>
          <a:p>
            <a:pPr lvl="2"/>
            <a:r>
              <a:rPr lang="en-US" dirty="0"/>
              <a:t>Third level</a:t>
            </a:r>
          </a:p>
          <a:p>
            <a:pPr lvl="3"/>
            <a:endParaRPr lang="en-US" dirty="0"/>
          </a:p>
        </p:txBody>
      </p:sp>
      <p:sp>
        <p:nvSpPr>
          <p:cNvPr id="2" name="Content Placeholder 5">
            <a:extLst>
              <a:ext uri="{FF2B5EF4-FFF2-40B4-BE49-F238E27FC236}">
                <a16:creationId xmlns:a16="http://schemas.microsoft.com/office/drawing/2014/main" id="{3AC171DA-232D-44C1-6B93-40BACB298F4B}"/>
              </a:ext>
            </a:extLst>
          </p:cNvPr>
          <p:cNvSpPr>
            <a:spLocks noGrp="1"/>
          </p:cNvSpPr>
          <p:nvPr>
            <p:ph sz="quarter" idx="15" hasCustomPrompt="1"/>
          </p:nvPr>
        </p:nvSpPr>
        <p:spPr>
          <a:xfrm>
            <a:off x="594360" y="2810595"/>
            <a:ext cx="5198269" cy="3319513"/>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554606805"/>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Content and Picture">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75310" y="278129"/>
            <a:ext cx="5063490" cy="2354026"/>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3" name="Content Placeholder 5">
            <a:extLst>
              <a:ext uri="{FF2B5EF4-FFF2-40B4-BE49-F238E27FC236}">
                <a16:creationId xmlns:a16="http://schemas.microsoft.com/office/drawing/2014/main" id="{1EF4505D-6803-3813-7738-049963427819}"/>
              </a:ext>
            </a:extLst>
          </p:cNvPr>
          <p:cNvSpPr>
            <a:spLocks noGrp="1"/>
          </p:cNvSpPr>
          <p:nvPr>
            <p:ph sz="quarter" idx="16" hasCustomPrompt="1"/>
          </p:nvPr>
        </p:nvSpPr>
        <p:spPr>
          <a:xfrm>
            <a:off x="594360" y="3279579"/>
            <a:ext cx="5044440" cy="2994415"/>
          </a:xfrm>
        </p:spPr>
        <p:txBody>
          <a:bodyPr lIns="0" tIns="228600" rIns="0" bIns="0">
            <a:normAutofit/>
          </a:bodyPr>
          <a:lstStyle>
            <a:lvl1pPr marL="0" indent="0">
              <a:spcBef>
                <a:spcPts val="1800"/>
              </a:spcBef>
              <a:buFont typeface="Arial" panose="020B0604020202020204" pitchFamily="34" charset="0"/>
              <a:buNone/>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997459"/>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2" name="Picture Placeholder 11">
            <a:extLst>
              <a:ext uri="{FF2B5EF4-FFF2-40B4-BE49-F238E27FC236}">
                <a16:creationId xmlns:a16="http://schemas.microsoft.com/office/drawing/2014/main" id="{4658637A-5D36-6127-19BC-C203E23FA49F}"/>
              </a:ext>
            </a:extLst>
          </p:cNvPr>
          <p:cNvSpPr>
            <a:spLocks noGrp="1"/>
          </p:cNvSpPr>
          <p:nvPr>
            <p:ph type="pic" sz="quarter" idx="15"/>
          </p:nvPr>
        </p:nvSpPr>
        <p:spPr>
          <a:xfrm>
            <a:off x="6096000" y="0"/>
            <a:ext cx="6118225"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1429319764"/>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EED84C6-50E6-6C43-8031-AFF6268E0C06}"/>
              </a:ext>
            </a:extLst>
          </p:cNvPr>
          <p:cNvSpPr>
            <a:spLocks noGrp="1"/>
          </p:cNvSpPr>
          <p:nvPr>
            <p:ph type="body" idx="1"/>
          </p:nvPr>
        </p:nvSpPr>
        <p:spPr>
          <a:xfrm>
            <a:off x="594360" y="1825625"/>
            <a:ext cx="1038225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Placeholder 11">
            <a:extLst>
              <a:ext uri="{FF2B5EF4-FFF2-40B4-BE49-F238E27FC236}">
                <a16:creationId xmlns:a16="http://schemas.microsoft.com/office/drawing/2014/main" id="{D41FC0AE-253D-D242-9C88-017078F8A23A}"/>
              </a:ext>
            </a:extLst>
          </p:cNvPr>
          <p:cNvSpPr>
            <a:spLocks noGrp="1"/>
          </p:cNvSpPr>
          <p:nvPr>
            <p:ph type="title"/>
          </p:nvPr>
        </p:nvSpPr>
        <p:spPr>
          <a:xfrm>
            <a:off x="594360" y="365125"/>
            <a:ext cx="104013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0" name="Date Placeholder 3">
            <a:extLst>
              <a:ext uri="{FF2B5EF4-FFF2-40B4-BE49-F238E27FC236}">
                <a16:creationId xmlns:a16="http://schemas.microsoft.com/office/drawing/2014/main" id="{EF47083A-6D76-4B4D-87CA-E08E212F781D}"/>
              </a:ext>
            </a:extLst>
          </p:cNvPr>
          <p:cNvSpPr>
            <a:spLocks noGrp="1"/>
          </p:cNvSpPr>
          <p:nvPr>
            <p:ph type="dt" sz="half" idx="2"/>
          </p:nvPr>
        </p:nvSpPr>
        <p:spPr>
          <a:xfrm>
            <a:off x="1133648"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endParaRPr lang="en-US" dirty="0">
              <a:latin typeface="+mn-lt"/>
            </a:endParaRPr>
          </a:p>
        </p:txBody>
      </p:sp>
      <p:sp>
        <p:nvSpPr>
          <p:cNvPr id="32" name="Slide Number Placeholder 5">
            <a:extLst>
              <a:ext uri="{FF2B5EF4-FFF2-40B4-BE49-F238E27FC236}">
                <a16:creationId xmlns:a16="http://schemas.microsoft.com/office/drawing/2014/main" id="{C8ADA0DF-3751-9A48-8A21-59F01C782D7C}"/>
              </a:ext>
            </a:extLst>
          </p:cNvPr>
          <p:cNvSpPr>
            <a:spLocks noGrp="1"/>
          </p:cNvSpPr>
          <p:nvPr>
            <p:ph type="sldNum" sz="quarter" idx="4"/>
          </p:nvPr>
        </p:nvSpPr>
        <p:spPr>
          <a:xfrm>
            <a:off x="594360" y="6332220"/>
            <a:ext cx="523240" cy="247651"/>
          </a:xfrm>
          <a:prstGeom prst="rect">
            <a:avLst/>
          </a:prstGeom>
        </p:spPr>
        <p:txBody>
          <a:bodyPr vert="horz" lIns="0" tIns="0" rIns="0" bIns="0" rtlCol="0" anchor="t" anchorCtr="0"/>
          <a:lstStyle>
            <a:lvl1pPr algn="l">
              <a:defRPr sz="1100" b="1" i="0">
                <a:solidFill>
                  <a:schemeClr val="bg1"/>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515892240"/>
      </p:ext>
    </p:extLst>
  </p:cSld>
  <p:clrMap bg1="dk1" tx1="lt1" bg2="dk2" tx2="lt2" accent1="accent1" accent2="accent2" accent3="accent3" accent4="accent4" accent5="accent5" accent6="accent6" hlink="hlink" folHlink="folHlink"/>
  <p:sldLayoutIdLst>
    <p:sldLayoutId id="2147483711" r:id="rId1"/>
    <p:sldLayoutId id="2147483698" r:id="rId2"/>
    <p:sldLayoutId id="2147483710" r:id="rId3"/>
    <p:sldLayoutId id="2147483700" r:id="rId4"/>
    <p:sldLayoutId id="2147483701" r:id="rId5"/>
    <p:sldLayoutId id="2147483659" r:id="rId6"/>
    <p:sldLayoutId id="2147483709" r:id="rId7"/>
    <p:sldLayoutId id="2147483708" r:id="rId8"/>
    <p:sldLayoutId id="2147483707" r:id="rId9"/>
    <p:sldLayoutId id="2147483706" r:id="rId10"/>
    <p:sldLayoutId id="2147483705" r:id="rId11"/>
    <p:sldLayoutId id="2147483704" r:id="rId12"/>
    <p:sldLayoutId id="2147483703" r:id="rId13"/>
  </p:sldLayoutIdLst>
  <p:hf sldNum="0" hdr="0" ftr="0" dt="0"/>
  <p:txStyles>
    <p:titleStyle>
      <a:lvl1pPr algn="l" defTabSz="914400" rtl="0" eaLnBrk="1" latinLnBrk="0" hangingPunct="1">
        <a:lnSpc>
          <a:spcPct val="8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83464"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83464"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83464"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userDrawn="1">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1D9D6-2977-ABCD-FDF8-51AFA5064E54}"/>
              </a:ext>
            </a:extLst>
          </p:cNvPr>
          <p:cNvSpPr>
            <a:spLocks noGrp="1"/>
          </p:cNvSpPr>
          <p:nvPr>
            <p:ph type="ctrTitle"/>
          </p:nvPr>
        </p:nvSpPr>
        <p:spPr>
          <a:xfrm>
            <a:off x="6309904" y="411479"/>
            <a:ext cx="5486400" cy="3291840"/>
          </a:xfrm>
        </p:spPr>
        <p:txBody>
          <a:bodyPr/>
          <a:lstStyle/>
          <a:p>
            <a:r>
              <a:rPr lang="en-US" sz="4800" b="1" i="0" u="none" strike="noStrike" dirty="0">
                <a:solidFill>
                  <a:srgbClr val="000000"/>
                </a:solidFill>
                <a:effectLst/>
              </a:rPr>
              <a:t>A data quality assessment workflow for additive manufacturing</a:t>
            </a:r>
            <a:endParaRPr lang="en-US" sz="4800" dirty="0"/>
          </a:p>
        </p:txBody>
      </p:sp>
      <p:sp>
        <p:nvSpPr>
          <p:cNvPr id="3" name="TextBox 2">
            <a:extLst>
              <a:ext uri="{FF2B5EF4-FFF2-40B4-BE49-F238E27FC236}">
                <a16:creationId xmlns:a16="http://schemas.microsoft.com/office/drawing/2014/main" id="{B51A653C-F54F-E444-2A8D-CCAC6E2DE070}"/>
              </a:ext>
            </a:extLst>
          </p:cNvPr>
          <p:cNvSpPr txBox="1"/>
          <p:nvPr/>
        </p:nvSpPr>
        <p:spPr>
          <a:xfrm>
            <a:off x="6309904" y="4082534"/>
            <a:ext cx="3505200" cy="369332"/>
          </a:xfrm>
          <a:prstGeom prst="rect">
            <a:avLst/>
          </a:prstGeom>
          <a:noFill/>
        </p:spPr>
        <p:txBody>
          <a:bodyPr wrap="square" rtlCol="0">
            <a:spAutoFit/>
          </a:bodyPr>
          <a:lstStyle/>
          <a:p>
            <a:r>
              <a:rPr lang="en-US" dirty="0">
                <a:solidFill>
                  <a:schemeClr val="bg1"/>
                </a:solidFill>
              </a:rPr>
              <a:t>Ayyoub Aggour, Shengyen Li</a:t>
            </a:r>
          </a:p>
        </p:txBody>
      </p:sp>
    </p:spTree>
    <p:extLst>
      <p:ext uri="{BB962C8B-B14F-4D97-AF65-F5344CB8AC3E}">
        <p14:creationId xmlns:p14="http://schemas.microsoft.com/office/powerpoint/2010/main" val="3390304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initab express calculate confidence interval two sample t test lower bound difference - playernimfa">
            <a:extLst>
              <a:ext uri="{FF2B5EF4-FFF2-40B4-BE49-F238E27FC236}">
                <a16:creationId xmlns:a16="http://schemas.microsoft.com/office/drawing/2014/main" id="{3154C472-697A-181A-546B-595D429D42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7219"/>
          <a:stretch/>
        </p:blipFill>
        <p:spPr bwMode="auto">
          <a:xfrm>
            <a:off x="2997063" y="4401278"/>
            <a:ext cx="5467751" cy="246474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2B7ABB6-7839-3A6D-E5B5-D2C532AFAE3D}"/>
              </a:ext>
            </a:extLst>
          </p:cNvPr>
          <p:cNvSpPr>
            <a:spLocks noGrp="1"/>
          </p:cNvSpPr>
          <p:nvPr>
            <p:ph type="title"/>
          </p:nvPr>
        </p:nvSpPr>
        <p:spPr>
          <a:xfrm>
            <a:off x="212622" y="102875"/>
            <a:ext cx="10873740" cy="1680205"/>
          </a:xfrm>
        </p:spPr>
        <p:txBody>
          <a:bodyPr/>
          <a:lstStyle/>
          <a:p>
            <a:r>
              <a:rPr lang="en-US" dirty="0"/>
              <a:t>Statistical Analyses – Z-test</a:t>
            </a:r>
          </a:p>
        </p:txBody>
      </p:sp>
      <p:sp>
        <p:nvSpPr>
          <p:cNvPr id="3" name="Content Placeholder 2">
            <a:extLst>
              <a:ext uri="{FF2B5EF4-FFF2-40B4-BE49-F238E27FC236}">
                <a16:creationId xmlns:a16="http://schemas.microsoft.com/office/drawing/2014/main" id="{6A26EEBB-A15F-77A1-EF91-C9F0B23D167A}"/>
              </a:ext>
            </a:extLst>
          </p:cNvPr>
          <p:cNvSpPr>
            <a:spLocks noGrp="1"/>
          </p:cNvSpPr>
          <p:nvPr>
            <p:ph sz="quarter" idx="13"/>
          </p:nvPr>
        </p:nvSpPr>
        <p:spPr>
          <a:xfrm>
            <a:off x="899158" y="2410345"/>
            <a:ext cx="4315620" cy="3699328"/>
          </a:xfrm>
        </p:spPr>
        <p:txBody>
          <a:bodyPr>
            <a:normAutofit fontScale="92500" lnSpcReduction="20000"/>
          </a:bodyPr>
          <a:lstStyle/>
          <a:p>
            <a:pPr marL="0" indent="0">
              <a:buNone/>
            </a:pPr>
            <a:r>
              <a:rPr lang="en-US" dirty="0"/>
              <a:t>Two Types of Z-tests:</a:t>
            </a:r>
          </a:p>
          <a:p>
            <a:r>
              <a:rPr lang="en-US" dirty="0"/>
              <a:t>One Sample Z-test</a:t>
            </a:r>
          </a:p>
          <a:p>
            <a:pPr lvl="1"/>
            <a:r>
              <a:rPr lang="en-US" sz="2000" b="0" i="0" u="none" strike="noStrike" dirty="0">
                <a:solidFill>
                  <a:srgbClr val="000000"/>
                </a:solidFill>
                <a:effectLst/>
                <a:latin typeface="Arial" panose="020B0604020202020204" pitchFamily="34" charset="0"/>
              </a:rPr>
              <a:t>Determine whether a population mean is different from a hypothesized value</a:t>
            </a:r>
            <a:endParaRPr lang="en-US" dirty="0"/>
          </a:p>
          <a:p>
            <a:r>
              <a:rPr lang="en-US" dirty="0"/>
              <a:t>Two Sample Z-test</a:t>
            </a:r>
          </a:p>
          <a:p>
            <a:pPr lvl="1"/>
            <a:r>
              <a:rPr lang="en-US" sz="2000" b="0" i="0" u="none" strike="noStrike" dirty="0">
                <a:solidFill>
                  <a:srgbClr val="000000"/>
                </a:solidFill>
                <a:effectLst/>
                <a:latin typeface="Arial" panose="020B0604020202020204" pitchFamily="34" charset="0"/>
              </a:rPr>
              <a:t>Determine whether two population means differ</a:t>
            </a:r>
            <a:endParaRPr lang="en-US" dirty="0"/>
          </a:p>
          <a:p>
            <a:endParaRPr lang="en-US" dirty="0"/>
          </a:p>
          <a:p>
            <a:pPr marL="0" indent="0">
              <a:buNone/>
            </a:pPr>
            <a:r>
              <a:rPr lang="en-US" dirty="0"/>
              <a:t>		</a:t>
            </a:r>
          </a:p>
          <a:p>
            <a:pPr marL="0" indent="0">
              <a:buNone/>
            </a:pPr>
            <a:endParaRPr lang="en-US" dirty="0"/>
          </a:p>
        </p:txBody>
      </p:sp>
      <p:sp>
        <p:nvSpPr>
          <p:cNvPr id="6" name="TextBox 5">
            <a:extLst>
              <a:ext uri="{FF2B5EF4-FFF2-40B4-BE49-F238E27FC236}">
                <a16:creationId xmlns:a16="http://schemas.microsoft.com/office/drawing/2014/main" id="{299B36E1-98A6-898E-13A5-F602F584FC92}"/>
              </a:ext>
            </a:extLst>
          </p:cNvPr>
          <p:cNvSpPr txBox="1"/>
          <p:nvPr/>
        </p:nvSpPr>
        <p:spPr>
          <a:xfrm>
            <a:off x="8435541" y="5115827"/>
            <a:ext cx="3525561" cy="1477328"/>
          </a:xfrm>
          <a:prstGeom prst="rect">
            <a:avLst/>
          </a:prstGeom>
          <a:noFill/>
        </p:spPr>
        <p:txBody>
          <a:bodyPr wrap="square" rtlCol="0">
            <a:spAutoFit/>
          </a:bodyPr>
          <a:lstStyle/>
          <a:p>
            <a:r>
              <a:rPr lang="en-US" dirty="0">
                <a:solidFill>
                  <a:schemeClr val="bg1"/>
                </a:solidFill>
              </a:rPr>
              <a:t>Critical Values:</a:t>
            </a:r>
          </a:p>
          <a:p>
            <a:endParaRPr lang="en-US" dirty="0">
              <a:solidFill>
                <a:schemeClr val="bg1"/>
              </a:solidFill>
            </a:endParaRPr>
          </a:p>
          <a:p>
            <a:r>
              <a:rPr lang="en-US" dirty="0">
                <a:solidFill>
                  <a:schemeClr val="bg1"/>
                </a:solidFill>
              </a:rPr>
              <a:t>If the Z-value is outside of the critical values, then it is considered statistically significant</a:t>
            </a:r>
            <a:endParaRPr lang="en-US" dirty="0"/>
          </a:p>
        </p:txBody>
      </p:sp>
      <p:pic>
        <p:nvPicPr>
          <p:cNvPr id="2052" name="Picture 4" descr="What is Considered a Good Z-Score?">
            <a:extLst>
              <a:ext uri="{FF2B5EF4-FFF2-40B4-BE49-F238E27FC236}">
                <a16:creationId xmlns:a16="http://schemas.microsoft.com/office/drawing/2014/main" id="{134F3AA9-B0CA-2663-ADE3-C6A7D1D3DB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67214" y="264845"/>
            <a:ext cx="4401082" cy="3509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6960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4D9FC-6464-6A06-BA37-B364850D9762}"/>
              </a:ext>
            </a:extLst>
          </p:cNvPr>
          <p:cNvSpPr>
            <a:spLocks noGrp="1"/>
          </p:cNvSpPr>
          <p:nvPr>
            <p:ph type="title"/>
          </p:nvPr>
        </p:nvSpPr>
        <p:spPr>
          <a:xfrm>
            <a:off x="301394" y="102875"/>
            <a:ext cx="11523659" cy="1680205"/>
          </a:xfrm>
        </p:spPr>
        <p:txBody>
          <a:bodyPr/>
          <a:lstStyle/>
          <a:p>
            <a:r>
              <a:rPr lang="en-US" dirty="0"/>
              <a:t>Statistical Analyses – Chi-squared (X^2) test</a:t>
            </a:r>
          </a:p>
        </p:txBody>
      </p:sp>
      <p:sp>
        <p:nvSpPr>
          <p:cNvPr id="3" name="Content Placeholder 2">
            <a:extLst>
              <a:ext uri="{FF2B5EF4-FFF2-40B4-BE49-F238E27FC236}">
                <a16:creationId xmlns:a16="http://schemas.microsoft.com/office/drawing/2014/main" id="{BE5C4921-ABBB-0A2D-60B6-B4CAB26EC10C}"/>
              </a:ext>
            </a:extLst>
          </p:cNvPr>
          <p:cNvSpPr>
            <a:spLocks noGrp="1"/>
          </p:cNvSpPr>
          <p:nvPr>
            <p:ph sz="quarter" idx="13"/>
          </p:nvPr>
        </p:nvSpPr>
        <p:spPr>
          <a:xfrm>
            <a:off x="978568" y="2298050"/>
            <a:ext cx="7810500" cy="3699328"/>
          </a:xfrm>
        </p:spPr>
        <p:txBody>
          <a:bodyPr/>
          <a:lstStyle/>
          <a:p>
            <a:pPr marL="0" indent="0">
              <a:buNone/>
            </a:pPr>
            <a:r>
              <a:rPr lang="en-US" dirty="0"/>
              <a:t>Two Types of X^2 Tests:</a:t>
            </a:r>
          </a:p>
          <a:p>
            <a:r>
              <a:rPr lang="en-US" dirty="0"/>
              <a:t>Chi-Square Goodness of Fit Test</a:t>
            </a:r>
          </a:p>
          <a:p>
            <a:pPr lvl="1"/>
            <a:r>
              <a:rPr lang="en-US" sz="2000" b="0" i="0" u="none" strike="noStrike" dirty="0">
                <a:solidFill>
                  <a:srgbClr val="000000"/>
                </a:solidFill>
                <a:effectLst/>
                <a:latin typeface="Arial" panose="020B0604020202020204" pitchFamily="34" charset="0"/>
              </a:rPr>
              <a:t>Determine whether a categorical variable follows a hypothesized distribution</a:t>
            </a:r>
            <a:endParaRPr lang="en-US" dirty="0"/>
          </a:p>
          <a:p>
            <a:r>
              <a:rPr lang="en-US" dirty="0"/>
              <a:t>Chi-Square Test of Independence</a:t>
            </a:r>
          </a:p>
          <a:p>
            <a:pPr lvl="1"/>
            <a:r>
              <a:rPr lang="en-US" sz="2000" b="0" i="0" u="none" strike="noStrike" dirty="0">
                <a:solidFill>
                  <a:srgbClr val="000000"/>
                </a:solidFill>
                <a:effectLst/>
                <a:latin typeface="Arial" panose="020B0604020202020204" pitchFamily="34" charset="0"/>
              </a:rPr>
              <a:t>Determine whether there is a significant association between two categorical variables</a:t>
            </a:r>
          </a:p>
        </p:txBody>
      </p:sp>
      <p:pic>
        <p:nvPicPr>
          <p:cNvPr id="4" name="Picture 2">
            <a:extLst>
              <a:ext uri="{FF2B5EF4-FFF2-40B4-BE49-F238E27FC236}">
                <a16:creationId xmlns:a16="http://schemas.microsoft.com/office/drawing/2014/main" id="{11C80B02-652E-D5E1-9978-17A58E3BD6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59871" y="5654414"/>
            <a:ext cx="3247894" cy="8579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9774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CC631-7271-D9EE-4760-A523974E9049}"/>
              </a:ext>
            </a:extLst>
          </p:cNvPr>
          <p:cNvSpPr>
            <a:spLocks noGrp="1"/>
          </p:cNvSpPr>
          <p:nvPr>
            <p:ph type="title"/>
          </p:nvPr>
        </p:nvSpPr>
        <p:spPr/>
        <p:txBody>
          <a:bodyPr/>
          <a:lstStyle/>
          <a:p>
            <a:r>
              <a:rPr lang="en-US" dirty="0"/>
              <a:t>Feature Selection</a:t>
            </a:r>
          </a:p>
        </p:txBody>
      </p:sp>
      <p:sp>
        <p:nvSpPr>
          <p:cNvPr id="3" name="Content Placeholder 2">
            <a:extLst>
              <a:ext uri="{FF2B5EF4-FFF2-40B4-BE49-F238E27FC236}">
                <a16:creationId xmlns:a16="http://schemas.microsoft.com/office/drawing/2014/main" id="{8A8CFDB8-6F93-8660-9CF5-BBE422D270E7}"/>
              </a:ext>
            </a:extLst>
          </p:cNvPr>
          <p:cNvSpPr>
            <a:spLocks noGrp="1"/>
          </p:cNvSpPr>
          <p:nvPr>
            <p:ph sz="quarter" idx="13"/>
          </p:nvPr>
        </p:nvSpPr>
        <p:spPr>
          <a:xfrm>
            <a:off x="1162977" y="2654869"/>
            <a:ext cx="4571997" cy="4198256"/>
          </a:xfrm>
        </p:spPr>
        <p:txBody>
          <a:bodyPr>
            <a:normAutofit/>
          </a:bodyPr>
          <a:lstStyle/>
          <a:p>
            <a:pPr marL="0" indent="0">
              <a:buNone/>
            </a:pPr>
            <a:r>
              <a:rPr lang="en-US" dirty="0"/>
              <a:t>Importance: Model Performance, Preventing Overfitting, Efficiency</a:t>
            </a:r>
          </a:p>
          <a:p>
            <a:pPr marL="0" indent="0">
              <a:buNone/>
            </a:pPr>
            <a:r>
              <a:rPr lang="en-US" dirty="0"/>
              <a:t>Methods: Filter Methods, Wrapper Methods, Embedded Methods</a:t>
            </a:r>
          </a:p>
          <a:p>
            <a:pPr marL="0" indent="0">
              <a:buNone/>
            </a:pPr>
            <a:r>
              <a:rPr lang="en-US" dirty="0"/>
              <a:t>Challenges: Complexity, Correlation, Overfitting</a:t>
            </a:r>
          </a:p>
          <a:p>
            <a:pPr marL="0" indent="0">
              <a:buNone/>
            </a:pPr>
            <a:endParaRPr lang="en-US" dirty="0"/>
          </a:p>
        </p:txBody>
      </p:sp>
      <p:pic>
        <p:nvPicPr>
          <p:cNvPr id="3074" name="Picture 2" descr="Popular Feature Selection Methods in Machine Learning">
            <a:extLst>
              <a:ext uri="{FF2B5EF4-FFF2-40B4-BE49-F238E27FC236}">
                <a16:creationId xmlns:a16="http://schemas.microsoft.com/office/drawing/2014/main" id="{DA500FDF-BDDE-4BB3-7D98-478EDA2BA61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2532" b="7671"/>
          <a:stretch/>
        </p:blipFill>
        <p:spPr bwMode="auto">
          <a:xfrm>
            <a:off x="5559389" y="2395193"/>
            <a:ext cx="6370350" cy="4198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46076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57FCF-B360-8FF9-848A-DF4FD64F20EE}"/>
              </a:ext>
            </a:extLst>
          </p:cNvPr>
          <p:cNvSpPr>
            <a:spLocks noGrp="1"/>
          </p:cNvSpPr>
          <p:nvPr>
            <p:ph type="title"/>
          </p:nvPr>
        </p:nvSpPr>
        <p:spPr/>
        <p:txBody>
          <a:bodyPr/>
          <a:lstStyle/>
          <a:p>
            <a:r>
              <a:rPr lang="en-US" dirty="0"/>
              <a:t>Machine Learning</a:t>
            </a:r>
          </a:p>
        </p:txBody>
      </p:sp>
      <p:sp>
        <p:nvSpPr>
          <p:cNvPr id="3" name="Content Placeholder 2">
            <a:extLst>
              <a:ext uri="{FF2B5EF4-FFF2-40B4-BE49-F238E27FC236}">
                <a16:creationId xmlns:a16="http://schemas.microsoft.com/office/drawing/2014/main" id="{92B92A14-E826-1569-938D-128D0003FB3C}"/>
              </a:ext>
            </a:extLst>
          </p:cNvPr>
          <p:cNvSpPr>
            <a:spLocks noGrp="1"/>
          </p:cNvSpPr>
          <p:nvPr>
            <p:ph sz="quarter" idx="13"/>
          </p:nvPr>
        </p:nvSpPr>
        <p:spPr>
          <a:xfrm>
            <a:off x="1636295" y="2282008"/>
            <a:ext cx="7810500" cy="3699328"/>
          </a:xfrm>
        </p:spPr>
        <p:txBody>
          <a:bodyPr/>
          <a:lstStyle/>
          <a:p>
            <a:r>
              <a:rPr lang="en-US" dirty="0"/>
              <a:t>Supervised Learning</a:t>
            </a:r>
          </a:p>
          <a:p>
            <a:pPr lvl="1"/>
            <a:r>
              <a:rPr lang="en-US" dirty="0"/>
              <a:t>Classification</a:t>
            </a:r>
          </a:p>
          <a:p>
            <a:pPr lvl="1"/>
            <a:r>
              <a:rPr lang="en-US" dirty="0"/>
              <a:t>Regression</a:t>
            </a:r>
          </a:p>
          <a:p>
            <a:endParaRPr lang="en-US" dirty="0"/>
          </a:p>
          <a:p>
            <a:r>
              <a:rPr lang="en-US" dirty="0"/>
              <a:t>Unsupervised Learning</a:t>
            </a:r>
          </a:p>
          <a:p>
            <a:pPr lvl="1"/>
            <a:r>
              <a:rPr lang="en-US" dirty="0"/>
              <a:t>Clustering</a:t>
            </a:r>
          </a:p>
          <a:p>
            <a:pPr lvl="1"/>
            <a:r>
              <a:rPr lang="en-US" dirty="0"/>
              <a:t>PCA</a:t>
            </a:r>
          </a:p>
        </p:txBody>
      </p:sp>
      <p:pic>
        <p:nvPicPr>
          <p:cNvPr id="8" name="Picture 7">
            <a:extLst>
              <a:ext uri="{FF2B5EF4-FFF2-40B4-BE49-F238E27FC236}">
                <a16:creationId xmlns:a16="http://schemas.microsoft.com/office/drawing/2014/main" id="{D2778096-FBEA-9A06-ABC2-477DE3B8DEDC}"/>
              </a:ext>
            </a:extLst>
          </p:cNvPr>
          <p:cNvPicPr>
            <a:picLocks noChangeAspect="1"/>
          </p:cNvPicPr>
          <p:nvPr/>
        </p:nvPicPr>
        <p:blipFill rotWithShape="1">
          <a:blip r:embed="rId3"/>
          <a:srcRect l="49782"/>
          <a:stretch/>
        </p:blipFill>
        <p:spPr>
          <a:xfrm>
            <a:off x="6788727" y="3404748"/>
            <a:ext cx="3476215" cy="3282492"/>
          </a:xfrm>
          <a:prstGeom prst="rect">
            <a:avLst/>
          </a:prstGeom>
        </p:spPr>
      </p:pic>
      <p:pic>
        <p:nvPicPr>
          <p:cNvPr id="11" name="Picture 10">
            <a:extLst>
              <a:ext uri="{FF2B5EF4-FFF2-40B4-BE49-F238E27FC236}">
                <a16:creationId xmlns:a16="http://schemas.microsoft.com/office/drawing/2014/main" id="{8EB8711A-5AD6-4E7E-18A6-877FBDE2387A}"/>
              </a:ext>
            </a:extLst>
          </p:cNvPr>
          <p:cNvPicPr>
            <a:picLocks noChangeAspect="1"/>
          </p:cNvPicPr>
          <p:nvPr/>
        </p:nvPicPr>
        <p:blipFill rotWithShape="1">
          <a:blip r:embed="rId3"/>
          <a:srcRect r="49782"/>
          <a:stretch/>
        </p:blipFill>
        <p:spPr>
          <a:xfrm>
            <a:off x="6807199" y="140728"/>
            <a:ext cx="3447834" cy="3255693"/>
          </a:xfrm>
          <a:prstGeom prst="rect">
            <a:avLst/>
          </a:prstGeom>
        </p:spPr>
      </p:pic>
    </p:spTree>
    <p:extLst>
      <p:ext uri="{BB962C8B-B14F-4D97-AF65-F5344CB8AC3E}">
        <p14:creationId xmlns:p14="http://schemas.microsoft.com/office/powerpoint/2010/main" val="1919769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5D3755-C3E2-975E-DE68-CDECC4B526EC}"/>
              </a:ext>
            </a:extLst>
          </p:cNvPr>
          <p:cNvSpPr>
            <a:spLocks noGrp="1"/>
          </p:cNvSpPr>
          <p:nvPr>
            <p:ph type="title"/>
          </p:nvPr>
        </p:nvSpPr>
        <p:spPr>
          <a:xfrm>
            <a:off x="594360" y="102875"/>
            <a:ext cx="10873740" cy="1680205"/>
          </a:xfrm>
        </p:spPr>
        <p:txBody>
          <a:bodyPr/>
          <a:lstStyle/>
          <a:p>
            <a:r>
              <a:rPr lang="en-US" dirty="0"/>
              <a:t>Results</a:t>
            </a:r>
          </a:p>
        </p:txBody>
      </p:sp>
      <p:grpSp>
        <p:nvGrpSpPr>
          <p:cNvPr id="19" name="Group 18">
            <a:extLst>
              <a:ext uri="{FF2B5EF4-FFF2-40B4-BE49-F238E27FC236}">
                <a16:creationId xmlns:a16="http://schemas.microsoft.com/office/drawing/2014/main" id="{C78CEA4F-D72A-C069-6A51-328B103CA0CA}"/>
              </a:ext>
              <a:ext uri="{C183D7F6-B498-43B3-948B-1728B52AA6E4}">
                <adec:decorative xmlns:adec="http://schemas.microsoft.com/office/drawing/2017/decorative" val="1"/>
              </a:ext>
            </a:extLst>
          </p:cNvPr>
          <p:cNvGrpSpPr>
            <a:grpSpLocks/>
          </p:cNvGrpSpPr>
          <p:nvPr/>
        </p:nvGrpSpPr>
        <p:grpSpPr bwMode="auto">
          <a:xfrm rot="16200000" flipV="1">
            <a:off x="0" y="3881660"/>
            <a:ext cx="2959226" cy="2959226"/>
            <a:chOff x="0" y="12289"/>
            <a:chExt cx="3550" cy="3551"/>
          </a:xfrm>
        </p:grpSpPr>
        <p:sp>
          <p:nvSpPr>
            <p:cNvPr id="20" name="Freeform 19">
              <a:extLst>
                <a:ext uri="{FF2B5EF4-FFF2-40B4-BE49-F238E27FC236}">
                  <a16:creationId xmlns:a16="http://schemas.microsoft.com/office/drawing/2014/main" id="{7E473402-19FD-A5B0-5CB6-E5F3926D3828}"/>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a:ea typeface="+mn-ea"/>
                <a:cs typeface="+mn-cs"/>
              </a:endParaRPr>
            </a:p>
          </p:txBody>
        </p:sp>
        <p:sp>
          <p:nvSpPr>
            <p:cNvPr id="21" name="Freeform 20">
              <a:extLst>
                <a:ext uri="{FF2B5EF4-FFF2-40B4-BE49-F238E27FC236}">
                  <a16:creationId xmlns:a16="http://schemas.microsoft.com/office/drawing/2014/main" id="{879D1CAD-2EA2-9376-7B64-0C3AC590F651}"/>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a:ea typeface="+mn-ea"/>
                <a:cs typeface="+mn-cs"/>
              </a:endParaRPr>
            </a:p>
          </p:txBody>
        </p:sp>
        <p:sp>
          <p:nvSpPr>
            <p:cNvPr id="22" name="Freeform 21">
              <a:extLst>
                <a:ext uri="{FF2B5EF4-FFF2-40B4-BE49-F238E27FC236}">
                  <a16:creationId xmlns:a16="http://schemas.microsoft.com/office/drawing/2014/main" id="{B16F8906-918C-BE0B-A4AB-6A1D48150AC7}"/>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a:ea typeface="+mn-ea"/>
                <a:cs typeface="+mn-cs"/>
              </a:endParaRPr>
            </a:p>
          </p:txBody>
        </p:sp>
      </p:grpSp>
      <p:pic>
        <p:nvPicPr>
          <p:cNvPr id="12" name="Picture 11" descr="Graphical user interface, application&#10;&#10;Description automatically generated">
            <a:extLst>
              <a:ext uri="{FF2B5EF4-FFF2-40B4-BE49-F238E27FC236}">
                <a16:creationId xmlns:a16="http://schemas.microsoft.com/office/drawing/2014/main" id="{87B28A5B-63D1-3CED-1AA5-D0610A385968}"/>
              </a:ext>
            </a:extLst>
          </p:cNvPr>
          <p:cNvPicPr>
            <a:picLocks noChangeAspect="1"/>
          </p:cNvPicPr>
          <p:nvPr/>
        </p:nvPicPr>
        <p:blipFill rotWithShape="1">
          <a:blip r:embed="rId3">
            <a:extLst>
              <a:ext uri="{28A0092B-C50C-407E-A947-70E740481C1C}">
                <a14:useLocalDpi xmlns:a14="http://schemas.microsoft.com/office/drawing/2010/main" val="0"/>
              </a:ext>
            </a:extLst>
          </a:blip>
          <a:srcRect l="1667" t="605" r="77121" b="48318"/>
          <a:stretch/>
        </p:blipFill>
        <p:spPr>
          <a:xfrm>
            <a:off x="413856" y="3177309"/>
            <a:ext cx="2963838" cy="3397406"/>
          </a:xfrm>
          <a:prstGeom prst="rect">
            <a:avLst/>
          </a:prstGeom>
        </p:spPr>
      </p:pic>
      <p:sp>
        <p:nvSpPr>
          <p:cNvPr id="2" name="Rectangle 1">
            <a:extLst>
              <a:ext uri="{FF2B5EF4-FFF2-40B4-BE49-F238E27FC236}">
                <a16:creationId xmlns:a16="http://schemas.microsoft.com/office/drawing/2014/main" id="{AE19C8F7-4AB5-E44C-F7D0-6E11273F4323}"/>
              </a:ext>
            </a:extLst>
          </p:cNvPr>
          <p:cNvSpPr/>
          <p:nvPr/>
        </p:nvSpPr>
        <p:spPr>
          <a:xfrm>
            <a:off x="413855" y="4776187"/>
            <a:ext cx="2963839" cy="52423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39FA034-2B90-969E-EB1B-D1A5BC487532}"/>
              </a:ext>
            </a:extLst>
          </p:cNvPr>
          <p:cNvSpPr/>
          <p:nvPr/>
        </p:nvSpPr>
        <p:spPr>
          <a:xfrm>
            <a:off x="413857" y="3655648"/>
            <a:ext cx="2963838" cy="82757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72046A17-B2D4-E778-EAD6-53C84877139F}"/>
              </a:ext>
            </a:extLst>
          </p:cNvPr>
          <p:cNvPicPr>
            <a:picLocks noChangeAspect="1"/>
          </p:cNvPicPr>
          <p:nvPr/>
        </p:nvPicPr>
        <p:blipFill rotWithShape="1">
          <a:blip r:embed="rId4"/>
          <a:srcRect r="13722"/>
          <a:stretch/>
        </p:blipFill>
        <p:spPr>
          <a:xfrm>
            <a:off x="3940445" y="135763"/>
            <a:ext cx="7591648" cy="6438952"/>
          </a:xfrm>
          <a:prstGeom prst="rect">
            <a:avLst/>
          </a:prstGeom>
        </p:spPr>
      </p:pic>
      <p:sp>
        <p:nvSpPr>
          <p:cNvPr id="7" name="Rectangle 6">
            <a:extLst>
              <a:ext uri="{FF2B5EF4-FFF2-40B4-BE49-F238E27FC236}">
                <a16:creationId xmlns:a16="http://schemas.microsoft.com/office/drawing/2014/main" id="{FBC94CB3-FAEA-F85A-078F-095F41384590}"/>
              </a:ext>
            </a:extLst>
          </p:cNvPr>
          <p:cNvSpPr/>
          <p:nvPr/>
        </p:nvSpPr>
        <p:spPr>
          <a:xfrm>
            <a:off x="3940445" y="1180730"/>
            <a:ext cx="7657195" cy="60235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680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5A187-2147-FBE2-8B11-06E1543E7E91}"/>
              </a:ext>
            </a:extLst>
          </p:cNvPr>
          <p:cNvSpPr>
            <a:spLocks noGrp="1"/>
          </p:cNvSpPr>
          <p:nvPr>
            <p:ph type="title"/>
          </p:nvPr>
        </p:nvSpPr>
        <p:spPr/>
        <p:txBody>
          <a:bodyPr/>
          <a:lstStyle/>
          <a:p>
            <a:r>
              <a:rPr lang="en-US" dirty="0"/>
              <a:t>Results</a:t>
            </a:r>
          </a:p>
        </p:txBody>
      </p:sp>
      <p:pic>
        <p:nvPicPr>
          <p:cNvPr id="19" name="Content Placeholder 3">
            <a:extLst>
              <a:ext uri="{FF2B5EF4-FFF2-40B4-BE49-F238E27FC236}">
                <a16:creationId xmlns:a16="http://schemas.microsoft.com/office/drawing/2014/main" id="{378C8E86-77E2-DB97-03B5-8671981CD010}"/>
              </a:ext>
            </a:extLst>
          </p:cNvPr>
          <p:cNvPicPr>
            <a:picLocks noGrp="1" noChangeAspect="1"/>
          </p:cNvPicPr>
          <p:nvPr>
            <p:ph sz="quarter" idx="13"/>
          </p:nvPr>
        </p:nvPicPr>
        <p:blipFill rotWithShape="1">
          <a:blip r:embed="rId3"/>
          <a:srcRect r="27892" b="28388"/>
          <a:stretch/>
        </p:blipFill>
        <p:spPr>
          <a:xfrm>
            <a:off x="392777" y="3127053"/>
            <a:ext cx="3109382" cy="3442423"/>
          </a:xfrm>
        </p:spPr>
      </p:pic>
      <p:pic>
        <p:nvPicPr>
          <p:cNvPr id="4" name="Picture 3">
            <a:extLst>
              <a:ext uri="{FF2B5EF4-FFF2-40B4-BE49-F238E27FC236}">
                <a16:creationId xmlns:a16="http://schemas.microsoft.com/office/drawing/2014/main" id="{3FC46B69-27B4-92C4-CFF1-8D9840925B34}"/>
              </a:ext>
            </a:extLst>
          </p:cNvPr>
          <p:cNvPicPr>
            <a:picLocks noChangeAspect="1"/>
          </p:cNvPicPr>
          <p:nvPr/>
        </p:nvPicPr>
        <p:blipFill>
          <a:blip r:embed="rId4"/>
          <a:stretch>
            <a:fillRect/>
          </a:stretch>
        </p:blipFill>
        <p:spPr>
          <a:xfrm>
            <a:off x="3678513" y="151358"/>
            <a:ext cx="7789587" cy="6418118"/>
          </a:xfrm>
          <a:prstGeom prst="rect">
            <a:avLst/>
          </a:prstGeom>
        </p:spPr>
      </p:pic>
      <p:sp>
        <p:nvSpPr>
          <p:cNvPr id="3" name="Rectangle 2">
            <a:extLst>
              <a:ext uri="{FF2B5EF4-FFF2-40B4-BE49-F238E27FC236}">
                <a16:creationId xmlns:a16="http://schemas.microsoft.com/office/drawing/2014/main" id="{87BC3B87-067D-8AE2-5B28-23FBBC8FE4F2}"/>
              </a:ext>
            </a:extLst>
          </p:cNvPr>
          <p:cNvSpPr/>
          <p:nvPr/>
        </p:nvSpPr>
        <p:spPr>
          <a:xfrm>
            <a:off x="392777" y="3976254"/>
            <a:ext cx="3109382" cy="14124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8798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22C74-E957-1448-4EB6-10B9317BB439}"/>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B447A7AB-7A62-2231-B370-79DE7BA46221}"/>
              </a:ext>
            </a:extLst>
          </p:cNvPr>
          <p:cNvSpPr>
            <a:spLocks noGrp="1"/>
          </p:cNvSpPr>
          <p:nvPr>
            <p:ph sz="quarter" idx="13"/>
          </p:nvPr>
        </p:nvSpPr>
        <p:spPr/>
        <p:txBody>
          <a:bodyPr/>
          <a:lstStyle/>
          <a:p>
            <a:endParaRPr lang="en-US"/>
          </a:p>
        </p:txBody>
      </p:sp>
    </p:spTree>
    <p:extLst>
      <p:ext uri="{BB962C8B-B14F-4D97-AF65-F5344CB8AC3E}">
        <p14:creationId xmlns:p14="http://schemas.microsoft.com/office/powerpoint/2010/main" val="2160603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85CA3-E7F7-599D-C767-97FB91417757}"/>
              </a:ext>
            </a:extLst>
          </p:cNvPr>
          <p:cNvSpPr>
            <a:spLocks noGrp="1"/>
          </p:cNvSpPr>
          <p:nvPr>
            <p:ph type="title"/>
          </p:nvPr>
        </p:nvSpPr>
        <p:spPr/>
        <p:txBody>
          <a:bodyPr/>
          <a:lstStyle/>
          <a:p>
            <a:r>
              <a:rPr lang="en-US" dirty="0"/>
              <a:t>Error Metrics Comparison</a:t>
            </a:r>
          </a:p>
        </p:txBody>
      </p:sp>
      <p:sp>
        <p:nvSpPr>
          <p:cNvPr id="3" name="Content Placeholder 2">
            <a:extLst>
              <a:ext uri="{FF2B5EF4-FFF2-40B4-BE49-F238E27FC236}">
                <a16:creationId xmlns:a16="http://schemas.microsoft.com/office/drawing/2014/main" id="{1B117993-096E-62B1-FD64-2FCF4D114E85}"/>
              </a:ext>
            </a:extLst>
          </p:cNvPr>
          <p:cNvSpPr>
            <a:spLocks noGrp="1"/>
          </p:cNvSpPr>
          <p:nvPr>
            <p:ph sz="quarter" idx="13"/>
          </p:nvPr>
        </p:nvSpPr>
        <p:spPr>
          <a:xfrm>
            <a:off x="390411" y="3148809"/>
            <a:ext cx="5397829" cy="851809"/>
          </a:xfrm>
        </p:spPr>
        <p:txBody>
          <a:bodyPr/>
          <a:lstStyle/>
          <a:p>
            <a:pPr marL="0" indent="0" algn="ctr">
              <a:buNone/>
            </a:pPr>
            <a:r>
              <a:rPr lang="en-US" dirty="0"/>
              <a:t>Considering All Features</a:t>
            </a:r>
          </a:p>
        </p:txBody>
      </p:sp>
      <p:pic>
        <p:nvPicPr>
          <p:cNvPr id="4" name="Picture 3">
            <a:extLst>
              <a:ext uri="{FF2B5EF4-FFF2-40B4-BE49-F238E27FC236}">
                <a16:creationId xmlns:a16="http://schemas.microsoft.com/office/drawing/2014/main" id="{5966C26E-4A31-2A4F-533F-0D1518E55E43}"/>
              </a:ext>
            </a:extLst>
          </p:cNvPr>
          <p:cNvPicPr>
            <a:picLocks noChangeAspect="1"/>
          </p:cNvPicPr>
          <p:nvPr/>
        </p:nvPicPr>
        <p:blipFill rotWithShape="1">
          <a:blip r:embed="rId3"/>
          <a:srcRect r="71572" b="83397"/>
          <a:stretch/>
        </p:blipFill>
        <p:spPr>
          <a:xfrm>
            <a:off x="390412" y="3965106"/>
            <a:ext cx="5566696" cy="2378996"/>
          </a:xfrm>
          <a:prstGeom prst="rect">
            <a:avLst/>
          </a:prstGeom>
        </p:spPr>
      </p:pic>
      <p:pic>
        <p:nvPicPr>
          <p:cNvPr id="5" name="Picture 4">
            <a:extLst>
              <a:ext uri="{FF2B5EF4-FFF2-40B4-BE49-F238E27FC236}">
                <a16:creationId xmlns:a16="http://schemas.microsoft.com/office/drawing/2014/main" id="{3775746A-FB14-38BF-C2DF-2B3B03095406}"/>
              </a:ext>
            </a:extLst>
          </p:cNvPr>
          <p:cNvPicPr>
            <a:picLocks noChangeAspect="1"/>
          </p:cNvPicPr>
          <p:nvPr/>
        </p:nvPicPr>
        <p:blipFill rotWithShape="1">
          <a:blip r:embed="rId4"/>
          <a:srcRect r="67218" b="83131"/>
          <a:stretch/>
        </p:blipFill>
        <p:spPr>
          <a:xfrm>
            <a:off x="5986316" y="4000618"/>
            <a:ext cx="5611324" cy="2378996"/>
          </a:xfrm>
          <a:prstGeom prst="rect">
            <a:avLst/>
          </a:prstGeom>
        </p:spPr>
      </p:pic>
      <p:sp>
        <p:nvSpPr>
          <p:cNvPr id="7" name="TextBox 6">
            <a:extLst>
              <a:ext uri="{FF2B5EF4-FFF2-40B4-BE49-F238E27FC236}">
                <a16:creationId xmlns:a16="http://schemas.microsoft.com/office/drawing/2014/main" id="{958E2006-2A71-F4AB-1FD8-65C968E0DCD3}"/>
              </a:ext>
            </a:extLst>
          </p:cNvPr>
          <p:cNvSpPr txBox="1"/>
          <p:nvPr/>
        </p:nvSpPr>
        <p:spPr>
          <a:xfrm>
            <a:off x="5628443" y="3244334"/>
            <a:ext cx="6081204" cy="400110"/>
          </a:xfrm>
          <a:prstGeom prst="rect">
            <a:avLst/>
          </a:prstGeom>
          <a:noFill/>
        </p:spPr>
        <p:txBody>
          <a:bodyPr wrap="square" rtlCol="0">
            <a:spAutoFit/>
          </a:bodyPr>
          <a:lstStyle/>
          <a:p>
            <a:pPr algn="ctr"/>
            <a:r>
              <a:rPr lang="en-US" sz="2000" dirty="0">
                <a:solidFill>
                  <a:schemeClr val="bg1"/>
                </a:solidFill>
              </a:rPr>
              <a:t>Considering Unrelated Features</a:t>
            </a:r>
          </a:p>
        </p:txBody>
      </p:sp>
      <p:cxnSp>
        <p:nvCxnSpPr>
          <p:cNvPr id="9" name="Straight Arrow Connector 8">
            <a:extLst>
              <a:ext uri="{FF2B5EF4-FFF2-40B4-BE49-F238E27FC236}">
                <a16:creationId xmlns:a16="http://schemas.microsoft.com/office/drawing/2014/main" id="{AC2F1BA1-9EC8-C6D8-2DB8-506F4DC7C1C6}"/>
              </a:ext>
            </a:extLst>
          </p:cNvPr>
          <p:cNvCxnSpPr>
            <a:cxnSpLocks/>
            <a:endCxn id="5" idx="1"/>
          </p:cNvCxnSpPr>
          <p:nvPr/>
        </p:nvCxnSpPr>
        <p:spPr>
          <a:xfrm>
            <a:off x="3071674" y="5190116"/>
            <a:ext cx="291464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B6339670-E390-64A2-0FE8-80BDD8EC88CE}"/>
              </a:ext>
            </a:extLst>
          </p:cNvPr>
          <p:cNvCxnSpPr/>
          <p:nvPr/>
        </p:nvCxnSpPr>
        <p:spPr>
          <a:xfrm>
            <a:off x="3195961" y="6214369"/>
            <a:ext cx="276114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58110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D29B5-1B58-809F-FEA7-B82105E94664}"/>
              </a:ext>
            </a:extLst>
          </p:cNvPr>
          <p:cNvSpPr>
            <a:spLocks noGrp="1"/>
          </p:cNvSpPr>
          <p:nvPr>
            <p:ph type="title"/>
          </p:nvPr>
        </p:nvSpPr>
        <p:spPr>
          <a:xfrm>
            <a:off x="6318885" y="3499667"/>
            <a:ext cx="4939666" cy="2542810"/>
          </a:xfrm>
        </p:spPr>
        <p:txBody>
          <a:bodyPr/>
          <a:lstStyle/>
          <a:p>
            <a:r>
              <a:rPr lang="en-US" dirty="0"/>
              <a:t>Conclusion</a:t>
            </a:r>
          </a:p>
        </p:txBody>
      </p:sp>
      <p:sp>
        <p:nvSpPr>
          <p:cNvPr id="8" name="Content Placeholder 7">
            <a:extLst>
              <a:ext uri="{FF2B5EF4-FFF2-40B4-BE49-F238E27FC236}">
                <a16:creationId xmlns:a16="http://schemas.microsoft.com/office/drawing/2014/main" id="{C1245EF7-D062-565E-736F-9CA01BDA04C2}"/>
              </a:ext>
            </a:extLst>
          </p:cNvPr>
          <p:cNvSpPr>
            <a:spLocks noGrp="1"/>
          </p:cNvSpPr>
          <p:nvPr>
            <p:ph sz="quarter" idx="15"/>
          </p:nvPr>
        </p:nvSpPr>
        <p:spPr/>
        <p:txBody>
          <a:bodyPr/>
          <a:lstStyle/>
          <a:p>
            <a:r>
              <a:rPr lang="en-US" dirty="0"/>
              <a:t>This summer at NIST I felt that I have learned a tremendous amount. I started off being brand new, to using libraries like pandas, matplotlib and becoming very familiar with them, learning syntax, and applying them to my work. I think that this experience has been very rewarding to say the least and I am very grateful I could be a part of NIST and learn so much along the way.</a:t>
            </a:r>
          </a:p>
        </p:txBody>
      </p:sp>
      <p:pic>
        <p:nvPicPr>
          <p:cNvPr id="3074" name="Picture 2" descr="NIST and the NIS Directive / Regulations - IP Performance">
            <a:extLst>
              <a:ext uri="{FF2B5EF4-FFF2-40B4-BE49-F238E27FC236}">
                <a16:creationId xmlns:a16="http://schemas.microsoft.com/office/drawing/2014/main" id="{809B8EA1-25F2-2D4E-97A8-BBBE13E24C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928" y="277086"/>
            <a:ext cx="4991752" cy="21058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82253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0C1B7-6E4E-3DEE-50C0-1CA3B14303EE}"/>
              </a:ext>
            </a:extLst>
          </p:cNvPr>
          <p:cNvSpPr>
            <a:spLocks noGrp="1"/>
          </p:cNvSpPr>
          <p:nvPr>
            <p:ph type="ctrTitle"/>
          </p:nvPr>
        </p:nvSpPr>
        <p:spPr>
          <a:xfrm>
            <a:off x="594360" y="411479"/>
            <a:ext cx="5486400" cy="3291840"/>
          </a:xfrm>
        </p:spPr>
        <p:txBody>
          <a:bodyPr/>
          <a:lstStyle/>
          <a:p>
            <a:r>
              <a:rPr lang="en-US" dirty="0"/>
              <a:t>Thank you</a:t>
            </a:r>
          </a:p>
        </p:txBody>
      </p:sp>
      <p:sp>
        <p:nvSpPr>
          <p:cNvPr id="3" name="Text Placeholder 2">
            <a:extLst>
              <a:ext uri="{FF2B5EF4-FFF2-40B4-BE49-F238E27FC236}">
                <a16:creationId xmlns:a16="http://schemas.microsoft.com/office/drawing/2014/main" id="{8BE734F0-2DDD-AF70-F13D-F9E4C1929411}"/>
              </a:ext>
            </a:extLst>
          </p:cNvPr>
          <p:cNvSpPr>
            <a:spLocks noGrp="1"/>
          </p:cNvSpPr>
          <p:nvPr>
            <p:ph type="body" sz="quarter" idx="11"/>
          </p:nvPr>
        </p:nvSpPr>
        <p:spPr>
          <a:xfrm>
            <a:off x="594360" y="4549552"/>
            <a:ext cx="5486400" cy="1645920"/>
          </a:xfrm>
        </p:spPr>
        <p:txBody>
          <a:bodyPr/>
          <a:lstStyle/>
          <a:p>
            <a:r>
              <a:rPr lang="en-US" dirty="0"/>
              <a:t>Ayyoub Aggour</a:t>
            </a:r>
          </a:p>
          <a:p>
            <a:endParaRPr lang="en-US" dirty="0"/>
          </a:p>
          <a:p>
            <a:endParaRPr lang="en-US" b="0" dirty="0"/>
          </a:p>
          <a:p>
            <a:r>
              <a:rPr lang="en-US" b="0" dirty="0"/>
              <a:t>Any Questions, Comments, Concerns?</a:t>
            </a:r>
          </a:p>
        </p:txBody>
      </p:sp>
    </p:spTree>
    <p:extLst>
      <p:ext uri="{BB962C8B-B14F-4D97-AF65-F5344CB8AC3E}">
        <p14:creationId xmlns:p14="http://schemas.microsoft.com/office/powerpoint/2010/main" val="42611324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0BF65-C84B-45C3-72CA-AFDA68851174}"/>
              </a:ext>
            </a:extLst>
          </p:cNvPr>
          <p:cNvSpPr>
            <a:spLocks noGrp="1"/>
          </p:cNvSpPr>
          <p:nvPr>
            <p:ph type="title"/>
          </p:nvPr>
        </p:nvSpPr>
        <p:spPr>
          <a:xfrm>
            <a:off x="594360" y="189572"/>
            <a:ext cx="6787747" cy="1593507"/>
          </a:xfrm>
        </p:spPr>
        <p:txBody>
          <a:bodyPr/>
          <a:lstStyle/>
          <a:p>
            <a:r>
              <a:rPr lang="en-US" dirty="0"/>
              <a:t>Agenda</a:t>
            </a:r>
          </a:p>
        </p:txBody>
      </p:sp>
      <p:sp>
        <p:nvSpPr>
          <p:cNvPr id="3" name="Text Placeholder 2">
            <a:extLst>
              <a:ext uri="{FF2B5EF4-FFF2-40B4-BE49-F238E27FC236}">
                <a16:creationId xmlns:a16="http://schemas.microsoft.com/office/drawing/2014/main" id="{3B8EBC2C-6DD7-5003-38EB-40753046FE8C}"/>
              </a:ext>
            </a:extLst>
          </p:cNvPr>
          <p:cNvSpPr>
            <a:spLocks noGrp="1"/>
          </p:cNvSpPr>
          <p:nvPr>
            <p:ph sz="quarter" idx="13"/>
          </p:nvPr>
        </p:nvSpPr>
        <p:spPr>
          <a:xfrm>
            <a:off x="594360" y="1982348"/>
            <a:ext cx="8882784" cy="4885349"/>
          </a:xfrm>
        </p:spPr>
        <p:txBody>
          <a:bodyPr tIns="457200">
            <a:noAutofit/>
          </a:bodyPr>
          <a:lstStyle/>
          <a:p>
            <a:r>
              <a:rPr lang="en-US" dirty="0"/>
              <a:t>Background</a:t>
            </a:r>
          </a:p>
          <a:p>
            <a:r>
              <a:rPr lang="en-US" dirty="0"/>
              <a:t>Problem</a:t>
            </a:r>
          </a:p>
          <a:p>
            <a:r>
              <a:rPr lang="en-US" dirty="0"/>
              <a:t>Goal</a:t>
            </a:r>
          </a:p>
          <a:p>
            <a:r>
              <a:rPr lang="en-US" dirty="0"/>
              <a:t>Approach</a:t>
            </a:r>
          </a:p>
          <a:p>
            <a:pPr lvl="1"/>
            <a:r>
              <a:rPr lang="en-US" sz="2400" dirty="0"/>
              <a:t>Statistical Analyses</a:t>
            </a:r>
          </a:p>
          <a:p>
            <a:pPr lvl="1"/>
            <a:r>
              <a:rPr lang="en-US" sz="2400" dirty="0"/>
              <a:t>Feature Selection</a:t>
            </a:r>
          </a:p>
          <a:p>
            <a:pPr lvl="1"/>
            <a:r>
              <a:rPr lang="en-US" sz="2400" dirty="0"/>
              <a:t>Machine Learning</a:t>
            </a:r>
          </a:p>
          <a:p>
            <a:r>
              <a:rPr lang="en-US" dirty="0"/>
              <a:t>Results</a:t>
            </a:r>
          </a:p>
        </p:txBody>
      </p:sp>
    </p:spTree>
    <p:extLst>
      <p:ext uri="{BB962C8B-B14F-4D97-AF65-F5344CB8AC3E}">
        <p14:creationId xmlns:p14="http://schemas.microsoft.com/office/powerpoint/2010/main" val="3346685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5D3755-C3E2-975E-DE68-CDECC4B526EC}"/>
              </a:ext>
            </a:extLst>
          </p:cNvPr>
          <p:cNvSpPr>
            <a:spLocks noGrp="1"/>
          </p:cNvSpPr>
          <p:nvPr>
            <p:ph type="title"/>
          </p:nvPr>
        </p:nvSpPr>
        <p:spPr>
          <a:xfrm>
            <a:off x="594360" y="102875"/>
            <a:ext cx="10873740" cy="1680205"/>
          </a:xfrm>
        </p:spPr>
        <p:txBody>
          <a:bodyPr/>
          <a:lstStyle/>
          <a:p>
            <a:r>
              <a:rPr lang="en-US" dirty="0"/>
              <a:t>Background</a:t>
            </a:r>
          </a:p>
        </p:txBody>
      </p:sp>
      <p:sp>
        <p:nvSpPr>
          <p:cNvPr id="7" name="Text Placeholder 6">
            <a:extLst>
              <a:ext uri="{FF2B5EF4-FFF2-40B4-BE49-F238E27FC236}">
                <a16:creationId xmlns:a16="http://schemas.microsoft.com/office/drawing/2014/main" id="{F70BD87D-F7DA-961B-4024-A354DC87D168}"/>
              </a:ext>
            </a:extLst>
          </p:cNvPr>
          <p:cNvSpPr>
            <a:spLocks noGrp="1"/>
          </p:cNvSpPr>
          <p:nvPr>
            <p:ph sz="quarter" idx="13"/>
          </p:nvPr>
        </p:nvSpPr>
        <p:spPr>
          <a:xfrm>
            <a:off x="1676402" y="2413253"/>
            <a:ext cx="7405853" cy="3904419"/>
          </a:xfrm>
        </p:spPr>
        <p:txBody>
          <a:bodyPr>
            <a:normAutofit/>
          </a:bodyPr>
          <a:lstStyle/>
          <a:p>
            <a:pPr marL="0" indent="0">
              <a:buNone/>
            </a:pPr>
            <a:r>
              <a:rPr lang="en-US" sz="2400" dirty="0"/>
              <a:t>Additive Manufacturing</a:t>
            </a:r>
          </a:p>
          <a:p>
            <a:pPr lvl="1"/>
            <a:r>
              <a:rPr lang="en-US" sz="2400" dirty="0"/>
              <a:t>Speed and Efficiency</a:t>
            </a:r>
          </a:p>
          <a:p>
            <a:pPr lvl="1"/>
            <a:r>
              <a:rPr lang="en-US" sz="2400" dirty="0"/>
              <a:t>Reduced Waste</a:t>
            </a:r>
          </a:p>
          <a:p>
            <a:pPr lvl="1"/>
            <a:r>
              <a:rPr lang="en-US" sz="2400" dirty="0"/>
              <a:t>Innovation</a:t>
            </a:r>
          </a:p>
          <a:p>
            <a:pPr marL="0" indent="0">
              <a:buNone/>
            </a:pPr>
            <a:r>
              <a:rPr lang="en-US" sz="2400" dirty="0"/>
              <a:t>Applications: Aerospace Industry, Automotive Industry, Medical and Dental, Jewelry and Art, R &amp; D</a:t>
            </a:r>
          </a:p>
        </p:txBody>
      </p:sp>
      <p:grpSp>
        <p:nvGrpSpPr>
          <p:cNvPr id="19" name="Group 18">
            <a:extLst>
              <a:ext uri="{FF2B5EF4-FFF2-40B4-BE49-F238E27FC236}">
                <a16:creationId xmlns:a16="http://schemas.microsoft.com/office/drawing/2014/main" id="{C78CEA4F-D72A-C069-6A51-328B103CA0CA}"/>
              </a:ext>
              <a:ext uri="{C183D7F6-B498-43B3-948B-1728B52AA6E4}">
                <adec:decorative xmlns:adec="http://schemas.microsoft.com/office/drawing/2017/decorative" val="1"/>
              </a:ext>
            </a:extLst>
          </p:cNvPr>
          <p:cNvGrpSpPr>
            <a:grpSpLocks/>
          </p:cNvGrpSpPr>
          <p:nvPr/>
        </p:nvGrpSpPr>
        <p:grpSpPr bwMode="auto">
          <a:xfrm rot="16200000" flipV="1">
            <a:off x="0" y="3900132"/>
            <a:ext cx="2959226" cy="2959226"/>
            <a:chOff x="0" y="12289"/>
            <a:chExt cx="3550" cy="3551"/>
          </a:xfrm>
        </p:grpSpPr>
        <p:sp>
          <p:nvSpPr>
            <p:cNvPr id="20" name="Freeform 19">
              <a:extLst>
                <a:ext uri="{FF2B5EF4-FFF2-40B4-BE49-F238E27FC236}">
                  <a16:creationId xmlns:a16="http://schemas.microsoft.com/office/drawing/2014/main" id="{7E473402-19FD-A5B0-5CB6-E5F3926D3828}"/>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1" name="Freeform 20">
              <a:extLst>
                <a:ext uri="{FF2B5EF4-FFF2-40B4-BE49-F238E27FC236}">
                  <a16:creationId xmlns:a16="http://schemas.microsoft.com/office/drawing/2014/main" id="{879D1CAD-2EA2-9376-7B64-0C3AC590F651}"/>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2" name="Freeform 21">
              <a:extLst>
                <a:ext uri="{FF2B5EF4-FFF2-40B4-BE49-F238E27FC236}">
                  <a16:creationId xmlns:a16="http://schemas.microsoft.com/office/drawing/2014/main" id="{B16F8906-918C-BE0B-A4AB-6A1D48150AC7}"/>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pic>
        <p:nvPicPr>
          <p:cNvPr id="4" name="Picture 2" descr="Applied Sciences | Free Full-Text | Research on the Warping and Dross Formation of an Overhang ...">
            <a:extLst>
              <a:ext uri="{FF2B5EF4-FFF2-40B4-BE49-F238E27FC236}">
                <a16:creationId xmlns:a16="http://schemas.microsoft.com/office/drawing/2014/main" id="{E0AC39FE-0EA6-1C4A-6B78-F4F9886A6AE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20" t="3740" r="343" b="3673"/>
          <a:stretch/>
        </p:blipFill>
        <p:spPr bwMode="auto">
          <a:xfrm>
            <a:off x="6289964" y="191231"/>
            <a:ext cx="5703573" cy="3505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0312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5D3755-C3E2-975E-DE68-CDECC4B526EC}"/>
              </a:ext>
            </a:extLst>
          </p:cNvPr>
          <p:cNvSpPr>
            <a:spLocks noGrp="1"/>
          </p:cNvSpPr>
          <p:nvPr>
            <p:ph type="title"/>
          </p:nvPr>
        </p:nvSpPr>
        <p:spPr>
          <a:xfrm>
            <a:off x="484177" y="199854"/>
            <a:ext cx="10873740" cy="1680205"/>
          </a:xfrm>
        </p:spPr>
        <p:txBody>
          <a:bodyPr/>
          <a:lstStyle/>
          <a:p>
            <a:r>
              <a:rPr lang="en-US" dirty="0"/>
              <a:t>Problem</a:t>
            </a:r>
          </a:p>
        </p:txBody>
      </p:sp>
      <p:sp>
        <p:nvSpPr>
          <p:cNvPr id="7" name="Text Placeholder 6">
            <a:extLst>
              <a:ext uri="{FF2B5EF4-FFF2-40B4-BE49-F238E27FC236}">
                <a16:creationId xmlns:a16="http://schemas.microsoft.com/office/drawing/2014/main" id="{F70BD87D-F7DA-961B-4024-A354DC87D168}"/>
              </a:ext>
            </a:extLst>
          </p:cNvPr>
          <p:cNvSpPr>
            <a:spLocks noGrp="1"/>
          </p:cNvSpPr>
          <p:nvPr>
            <p:ph sz="quarter" idx="13"/>
          </p:nvPr>
        </p:nvSpPr>
        <p:spPr>
          <a:xfrm>
            <a:off x="3657600" y="2024566"/>
            <a:ext cx="7810500" cy="4576762"/>
          </a:xfrm>
        </p:spPr>
        <p:txBody>
          <a:bodyPr>
            <a:normAutofit lnSpcReduction="10000"/>
          </a:bodyPr>
          <a:lstStyle/>
          <a:p>
            <a:pPr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Libre Franklin" panose="020F0502020204030204" pitchFamily="2" charset="0"/>
              </a:rPr>
              <a:t>Main Issues:</a:t>
            </a:r>
            <a:endParaRPr lang="en-US" sz="2400" b="0" i="0" u="none" strike="noStrike" dirty="0">
              <a:solidFill>
                <a:srgbClr val="000000"/>
              </a:solidFill>
              <a:effectLst/>
              <a:latin typeface="Arial" panose="020B0604020202020204" pitchFamily="34" charset="0"/>
            </a:endParaRPr>
          </a:p>
          <a:p>
            <a:pPr marL="742950" lvl="1" indent="-285750" rtl="0" fontAlgn="base">
              <a:spcBef>
                <a:spcPts val="1800"/>
              </a:spcBef>
              <a:spcAft>
                <a:spcPts val="0"/>
              </a:spcAft>
              <a:buFont typeface="Arial" panose="020B0604020202020204" pitchFamily="34" charset="0"/>
              <a:buChar char="•"/>
            </a:pPr>
            <a:r>
              <a:rPr lang="en-US" sz="2400" b="0" i="0" u="none" strike="noStrike" dirty="0">
                <a:solidFill>
                  <a:srgbClr val="000000"/>
                </a:solidFill>
                <a:effectLst/>
                <a:latin typeface="Libre Franklin" panose="020F0502020204030204" pitchFamily="2" charset="0"/>
              </a:rPr>
              <a:t>Residual Stresses: Rapid heating and cooling during the LPBF process can lead to significant stress on the part, often causing warping or cracking</a:t>
            </a:r>
            <a:endParaRPr lang="en-US" sz="2400" b="0" i="0" u="none" strike="noStrike" dirty="0">
              <a:solidFill>
                <a:srgbClr val="000000"/>
              </a:solidFill>
              <a:effectLst/>
              <a:latin typeface="Arial" panose="020B0604020202020204" pitchFamily="34" charset="0"/>
            </a:endParaRPr>
          </a:p>
          <a:p>
            <a:pPr marL="742950" lvl="1" indent="-285750" rtl="0" fontAlgn="base">
              <a:spcBef>
                <a:spcPts val="1800"/>
              </a:spcBef>
              <a:spcAft>
                <a:spcPts val="0"/>
              </a:spcAft>
              <a:buFont typeface="Arial" panose="020B0604020202020204" pitchFamily="34" charset="0"/>
              <a:buChar char="•"/>
            </a:pPr>
            <a:r>
              <a:rPr lang="en-US" sz="2400" b="0" i="0" u="none" strike="noStrike" dirty="0">
                <a:solidFill>
                  <a:srgbClr val="000000"/>
                </a:solidFill>
                <a:effectLst/>
                <a:latin typeface="Libre Franklin" panose="020F0502020204030204" pitchFamily="2" charset="0"/>
              </a:rPr>
              <a:t>Building Strategy: For example, Laser power and scanning speed can lead to inconsistencies in bonding and part density</a:t>
            </a:r>
            <a:endParaRPr lang="en-US" sz="2400" b="0" i="0" u="none" strike="noStrike" dirty="0">
              <a:solidFill>
                <a:srgbClr val="000000"/>
              </a:solidFill>
              <a:effectLst/>
              <a:latin typeface="Arial" panose="020B0604020202020204" pitchFamily="34" charset="0"/>
            </a:endParaRPr>
          </a:p>
          <a:p>
            <a:pPr rtl="0" fontAlgn="base">
              <a:spcBef>
                <a:spcPts val="1800"/>
              </a:spcBef>
              <a:spcAft>
                <a:spcPts val="0"/>
              </a:spcAft>
              <a:buFont typeface="Arial" panose="020B0604020202020204" pitchFamily="34" charset="0"/>
              <a:buChar char="•"/>
            </a:pPr>
            <a:r>
              <a:rPr lang="en-US" sz="2400" b="0" i="0" u="none" strike="noStrike" dirty="0">
                <a:solidFill>
                  <a:srgbClr val="000000"/>
                </a:solidFill>
                <a:effectLst/>
                <a:latin typeface="Libre Franklin" panose="020F0502020204030204" pitchFamily="2" charset="0"/>
              </a:rPr>
              <a:t>Other Issues:</a:t>
            </a:r>
            <a:endParaRPr lang="en-US" sz="2400" b="0" i="0" u="none" strike="noStrike" dirty="0">
              <a:solidFill>
                <a:srgbClr val="000000"/>
              </a:solidFill>
              <a:effectLst/>
              <a:latin typeface="Arial" panose="020B0604020202020204" pitchFamily="34" charset="0"/>
            </a:endParaRPr>
          </a:p>
          <a:p>
            <a:pPr marL="742950" lvl="1" indent="-285750" rtl="0" fontAlgn="base">
              <a:spcBef>
                <a:spcPts val="1800"/>
              </a:spcBef>
              <a:spcAft>
                <a:spcPts val="0"/>
              </a:spcAft>
              <a:buFont typeface="Arial" panose="020B0604020202020204" pitchFamily="34" charset="0"/>
              <a:buChar char="•"/>
            </a:pPr>
            <a:r>
              <a:rPr lang="en-US" sz="2400" b="0" i="0" u="none" strike="noStrike" dirty="0">
                <a:solidFill>
                  <a:srgbClr val="000000"/>
                </a:solidFill>
                <a:effectLst/>
                <a:latin typeface="Libre Franklin" panose="020F0502020204030204" pitchFamily="2" charset="0"/>
              </a:rPr>
              <a:t>Build Times: LPBF can be extremely time-consuming and increases production costs</a:t>
            </a:r>
            <a:endParaRPr lang="en-US" sz="2400" b="0" i="0" u="none" strike="noStrike" dirty="0">
              <a:solidFill>
                <a:srgbClr val="000000"/>
              </a:solidFill>
              <a:effectLst/>
              <a:latin typeface="Arial" panose="020B0604020202020204" pitchFamily="34" charset="0"/>
            </a:endParaRPr>
          </a:p>
          <a:p>
            <a:pPr marL="0" indent="0">
              <a:buNone/>
            </a:pPr>
            <a:endParaRPr lang="en-US" sz="2400" dirty="0"/>
          </a:p>
        </p:txBody>
      </p:sp>
      <p:grpSp>
        <p:nvGrpSpPr>
          <p:cNvPr id="19" name="Group 18">
            <a:extLst>
              <a:ext uri="{FF2B5EF4-FFF2-40B4-BE49-F238E27FC236}">
                <a16:creationId xmlns:a16="http://schemas.microsoft.com/office/drawing/2014/main" id="{C78CEA4F-D72A-C069-6A51-328B103CA0CA}"/>
              </a:ext>
              <a:ext uri="{C183D7F6-B498-43B3-948B-1728B52AA6E4}">
                <adec:decorative xmlns:adec="http://schemas.microsoft.com/office/drawing/2017/decorative" val="1"/>
              </a:ext>
            </a:extLst>
          </p:cNvPr>
          <p:cNvGrpSpPr>
            <a:grpSpLocks/>
          </p:cNvGrpSpPr>
          <p:nvPr/>
        </p:nvGrpSpPr>
        <p:grpSpPr bwMode="auto">
          <a:xfrm rot="16200000" flipV="1">
            <a:off x="0" y="3900132"/>
            <a:ext cx="2959226" cy="2959226"/>
            <a:chOff x="0" y="12289"/>
            <a:chExt cx="3550" cy="3551"/>
          </a:xfrm>
        </p:grpSpPr>
        <p:sp>
          <p:nvSpPr>
            <p:cNvPr id="20" name="Freeform 19">
              <a:extLst>
                <a:ext uri="{FF2B5EF4-FFF2-40B4-BE49-F238E27FC236}">
                  <a16:creationId xmlns:a16="http://schemas.microsoft.com/office/drawing/2014/main" id="{7E473402-19FD-A5B0-5CB6-E5F3926D3828}"/>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1" name="Freeform 20">
              <a:extLst>
                <a:ext uri="{FF2B5EF4-FFF2-40B4-BE49-F238E27FC236}">
                  <a16:creationId xmlns:a16="http://schemas.microsoft.com/office/drawing/2014/main" id="{879D1CAD-2EA2-9376-7B64-0C3AC590F651}"/>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2" name="Freeform 21">
              <a:extLst>
                <a:ext uri="{FF2B5EF4-FFF2-40B4-BE49-F238E27FC236}">
                  <a16:creationId xmlns:a16="http://schemas.microsoft.com/office/drawing/2014/main" id="{B16F8906-918C-BE0B-A4AB-6A1D48150AC7}"/>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Tree>
    <p:extLst>
      <p:ext uri="{BB962C8B-B14F-4D97-AF65-F5344CB8AC3E}">
        <p14:creationId xmlns:p14="http://schemas.microsoft.com/office/powerpoint/2010/main" val="390710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5D3755-C3E2-975E-DE68-CDECC4B526EC}"/>
              </a:ext>
            </a:extLst>
          </p:cNvPr>
          <p:cNvSpPr>
            <a:spLocks noGrp="1"/>
          </p:cNvSpPr>
          <p:nvPr>
            <p:ph type="title"/>
          </p:nvPr>
        </p:nvSpPr>
        <p:spPr>
          <a:xfrm>
            <a:off x="594360" y="102875"/>
            <a:ext cx="10873740" cy="1680205"/>
          </a:xfrm>
        </p:spPr>
        <p:txBody>
          <a:bodyPr/>
          <a:lstStyle/>
          <a:p>
            <a:r>
              <a:rPr lang="en-US" dirty="0"/>
              <a:t>Goal</a:t>
            </a:r>
          </a:p>
        </p:txBody>
      </p:sp>
      <p:sp>
        <p:nvSpPr>
          <p:cNvPr id="7" name="Text Placeholder 6">
            <a:extLst>
              <a:ext uri="{FF2B5EF4-FFF2-40B4-BE49-F238E27FC236}">
                <a16:creationId xmlns:a16="http://schemas.microsoft.com/office/drawing/2014/main" id="{F70BD87D-F7DA-961B-4024-A354DC87D168}"/>
              </a:ext>
            </a:extLst>
          </p:cNvPr>
          <p:cNvSpPr>
            <a:spLocks noGrp="1"/>
          </p:cNvSpPr>
          <p:nvPr>
            <p:ph sz="quarter" idx="13"/>
          </p:nvPr>
        </p:nvSpPr>
        <p:spPr>
          <a:xfrm>
            <a:off x="594359" y="2413254"/>
            <a:ext cx="9602585" cy="3700462"/>
          </a:xfrm>
        </p:spPr>
        <p:txBody>
          <a:bodyPr>
            <a:normAutofit/>
          </a:bodyPr>
          <a:lstStyle/>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Libre Franklin" pitchFamily="2" charset="0"/>
              </a:rPr>
              <a:t>Develop a framework to evaluate the quality of the simulations, including data quality and model fidelity</a:t>
            </a:r>
            <a:endParaRPr lang="en-US" sz="1800" b="0" i="0" u="none" strike="noStrike" dirty="0">
              <a:solidFill>
                <a:srgbClr val="000000"/>
              </a:solidFill>
              <a:effectLst/>
              <a:latin typeface="Arial" panose="020B0604020202020204" pitchFamily="34" charset="0"/>
            </a:endParaRPr>
          </a:p>
        </p:txBody>
      </p:sp>
      <p:grpSp>
        <p:nvGrpSpPr>
          <p:cNvPr id="19" name="Group 18">
            <a:extLst>
              <a:ext uri="{FF2B5EF4-FFF2-40B4-BE49-F238E27FC236}">
                <a16:creationId xmlns:a16="http://schemas.microsoft.com/office/drawing/2014/main" id="{C78CEA4F-D72A-C069-6A51-328B103CA0CA}"/>
              </a:ext>
              <a:ext uri="{C183D7F6-B498-43B3-948B-1728B52AA6E4}">
                <adec:decorative xmlns:adec="http://schemas.microsoft.com/office/drawing/2017/decorative" val="1"/>
              </a:ext>
            </a:extLst>
          </p:cNvPr>
          <p:cNvGrpSpPr>
            <a:grpSpLocks/>
          </p:cNvGrpSpPr>
          <p:nvPr/>
        </p:nvGrpSpPr>
        <p:grpSpPr bwMode="auto">
          <a:xfrm rot="16200000" flipV="1">
            <a:off x="0" y="3900132"/>
            <a:ext cx="2959226" cy="2959226"/>
            <a:chOff x="0" y="12289"/>
            <a:chExt cx="3550" cy="3551"/>
          </a:xfrm>
        </p:grpSpPr>
        <p:sp>
          <p:nvSpPr>
            <p:cNvPr id="20" name="Freeform 19">
              <a:extLst>
                <a:ext uri="{FF2B5EF4-FFF2-40B4-BE49-F238E27FC236}">
                  <a16:creationId xmlns:a16="http://schemas.microsoft.com/office/drawing/2014/main" id="{7E473402-19FD-A5B0-5CB6-E5F3926D3828}"/>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a:ea typeface="+mn-ea"/>
                <a:cs typeface="+mn-cs"/>
              </a:endParaRPr>
            </a:p>
          </p:txBody>
        </p:sp>
        <p:sp>
          <p:nvSpPr>
            <p:cNvPr id="21" name="Freeform 20">
              <a:extLst>
                <a:ext uri="{FF2B5EF4-FFF2-40B4-BE49-F238E27FC236}">
                  <a16:creationId xmlns:a16="http://schemas.microsoft.com/office/drawing/2014/main" id="{879D1CAD-2EA2-9376-7B64-0C3AC590F651}"/>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a:ea typeface="+mn-ea"/>
                <a:cs typeface="+mn-cs"/>
              </a:endParaRPr>
            </a:p>
          </p:txBody>
        </p:sp>
        <p:sp>
          <p:nvSpPr>
            <p:cNvPr id="22" name="Freeform 21">
              <a:extLst>
                <a:ext uri="{FF2B5EF4-FFF2-40B4-BE49-F238E27FC236}">
                  <a16:creationId xmlns:a16="http://schemas.microsoft.com/office/drawing/2014/main" id="{B16F8906-918C-BE0B-A4AB-6A1D48150AC7}"/>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a:ea typeface="+mn-ea"/>
                <a:cs typeface="+mn-cs"/>
              </a:endParaRPr>
            </a:p>
          </p:txBody>
        </p:sp>
      </p:grpSp>
      <p:pic>
        <p:nvPicPr>
          <p:cNvPr id="4" name="Picture 3" descr="A picture containing text&#10;&#10;Description automatically generated">
            <a:extLst>
              <a:ext uri="{FF2B5EF4-FFF2-40B4-BE49-F238E27FC236}">
                <a16:creationId xmlns:a16="http://schemas.microsoft.com/office/drawing/2014/main" id="{2240AA8A-EB4E-AC01-4007-25C012B140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1445" y="3364872"/>
            <a:ext cx="5530844" cy="3103418"/>
          </a:xfrm>
          <a:prstGeom prst="rect">
            <a:avLst/>
          </a:prstGeom>
        </p:spPr>
      </p:pic>
    </p:spTree>
    <p:extLst>
      <p:ext uri="{BB962C8B-B14F-4D97-AF65-F5344CB8AC3E}">
        <p14:creationId xmlns:p14="http://schemas.microsoft.com/office/powerpoint/2010/main" val="267174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5D3755-C3E2-975E-DE68-CDECC4B526EC}"/>
              </a:ext>
            </a:extLst>
          </p:cNvPr>
          <p:cNvSpPr>
            <a:spLocks noGrp="1"/>
          </p:cNvSpPr>
          <p:nvPr>
            <p:ph type="title"/>
          </p:nvPr>
        </p:nvSpPr>
        <p:spPr>
          <a:xfrm>
            <a:off x="594360" y="102875"/>
            <a:ext cx="10873740" cy="1680205"/>
          </a:xfrm>
        </p:spPr>
        <p:txBody>
          <a:bodyPr/>
          <a:lstStyle/>
          <a:p>
            <a:r>
              <a:rPr lang="en-US" dirty="0"/>
              <a:t>Approach</a:t>
            </a:r>
          </a:p>
        </p:txBody>
      </p:sp>
      <p:sp>
        <p:nvSpPr>
          <p:cNvPr id="7" name="Text Placeholder 6">
            <a:extLst>
              <a:ext uri="{FF2B5EF4-FFF2-40B4-BE49-F238E27FC236}">
                <a16:creationId xmlns:a16="http://schemas.microsoft.com/office/drawing/2014/main" id="{F70BD87D-F7DA-961B-4024-A354DC87D168}"/>
              </a:ext>
            </a:extLst>
          </p:cNvPr>
          <p:cNvSpPr>
            <a:spLocks noGrp="1"/>
          </p:cNvSpPr>
          <p:nvPr>
            <p:ph sz="quarter" idx="13"/>
          </p:nvPr>
        </p:nvSpPr>
        <p:spPr>
          <a:xfrm>
            <a:off x="3657600" y="235527"/>
            <a:ext cx="7810500" cy="6359237"/>
          </a:xfrm>
        </p:spPr>
        <p:txBody>
          <a:bodyPr>
            <a:normAutofit lnSpcReduction="10000"/>
          </a:bodyPr>
          <a:lstStyle/>
          <a:p>
            <a:pPr marL="314706"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Libre Franklin" pitchFamily="2" charset="0"/>
              </a:rPr>
              <a:t>Statistical Analyses</a:t>
            </a:r>
            <a:endParaRPr lang="en-US" sz="2400" b="0" i="0" u="none" strike="noStrike" dirty="0">
              <a:solidFill>
                <a:srgbClr val="000000"/>
              </a:solidFill>
              <a:effectLst/>
              <a:latin typeface="Arial" panose="020B0604020202020204" pitchFamily="34" charset="0"/>
            </a:endParaRPr>
          </a:p>
          <a:p>
            <a:pPr marL="742950" lvl="1" indent="-285750" rtl="0" fontAlgn="base">
              <a:spcBef>
                <a:spcPts val="1800"/>
              </a:spcBef>
              <a:spcAft>
                <a:spcPts val="0"/>
              </a:spcAft>
              <a:buFont typeface="Arial" panose="020B0604020202020204" pitchFamily="34" charset="0"/>
              <a:buChar char="•"/>
            </a:pPr>
            <a:r>
              <a:rPr lang="en-US" sz="2000" b="0" i="0" u="none" strike="noStrike" dirty="0">
                <a:solidFill>
                  <a:srgbClr val="000000"/>
                </a:solidFill>
                <a:effectLst/>
                <a:latin typeface="Libre Franklin" pitchFamily="2" charset="0"/>
              </a:rPr>
              <a:t>Statistical analyses are used to make inferences or draw conclusions based on a sample of data. They help determine if observed patterns or differences are statistically significant or if they could have occurred by random chance or uncertainty.</a:t>
            </a:r>
            <a:endParaRPr lang="en-US" sz="2000" b="0" i="0" u="none" strike="noStrike" dirty="0">
              <a:solidFill>
                <a:srgbClr val="000000"/>
              </a:solidFill>
              <a:effectLst/>
              <a:latin typeface="Arial" panose="020B0604020202020204" pitchFamily="34" charset="0"/>
            </a:endParaRPr>
          </a:p>
          <a:p>
            <a:pPr marL="314706" rtl="0" fontAlgn="base">
              <a:spcBef>
                <a:spcPts val="1800"/>
              </a:spcBef>
              <a:spcAft>
                <a:spcPts val="0"/>
              </a:spcAft>
              <a:buFont typeface="Arial" panose="020B0604020202020204" pitchFamily="34" charset="0"/>
              <a:buChar char="•"/>
            </a:pPr>
            <a:r>
              <a:rPr lang="en-US" sz="2400" b="0" i="0" u="none" strike="noStrike" dirty="0">
                <a:solidFill>
                  <a:srgbClr val="000000"/>
                </a:solidFill>
                <a:effectLst/>
                <a:latin typeface="Libre Franklin" pitchFamily="2" charset="0"/>
              </a:rPr>
              <a:t>Data Cleaning</a:t>
            </a:r>
            <a:endParaRPr lang="en-US" sz="2400" b="0" i="0" u="none" strike="noStrike" dirty="0">
              <a:solidFill>
                <a:srgbClr val="000000"/>
              </a:solidFill>
              <a:effectLst/>
              <a:latin typeface="Arial" panose="020B0604020202020204" pitchFamily="34" charset="0"/>
            </a:endParaRPr>
          </a:p>
          <a:p>
            <a:pPr marL="742950" lvl="1" indent="-285750" rtl="0" fontAlgn="base">
              <a:spcBef>
                <a:spcPts val="1800"/>
              </a:spcBef>
              <a:spcAft>
                <a:spcPts val="0"/>
              </a:spcAft>
              <a:buFont typeface="Arial" panose="020B0604020202020204" pitchFamily="34" charset="0"/>
              <a:buChar char="•"/>
            </a:pPr>
            <a:r>
              <a:rPr lang="en-US" sz="2000" b="0" i="0" u="none" strike="noStrike" dirty="0">
                <a:solidFill>
                  <a:srgbClr val="000000"/>
                </a:solidFill>
                <a:effectLst/>
                <a:latin typeface="Libre Franklin" pitchFamily="2" charset="0"/>
              </a:rPr>
              <a:t>Data cleaning is the step in the data preparation process, ensuring that data is accurate, consistent, and usable for analysis.</a:t>
            </a:r>
            <a:endParaRPr lang="en-US" sz="2000" b="0" i="0" u="none" strike="noStrike" dirty="0">
              <a:solidFill>
                <a:srgbClr val="000000"/>
              </a:solidFill>
              <a:effectLst/>
              <a:latin typeface="Arial" panose="020B0604020202020204" pitchFamily="34" charset="0"/>
            </a:endParaRPr>
          </a:p>
          <a:p>
            <a:pPr marL="314706" rtl="0" fontAlgn="base">
              <a:spcBef>
                <a:spcPts val="1800"/>
              </a:spcBef>
              <a:spcAft>
                <a:spcPts val="0"/>
              </a:spcAft>
              <a:buFont typeface="Arial" panose="020B0604020202020204" pitchFamily="34" charset="0"/>
              <a:buChar char="•"/>
            </a:pPr>
            <a:r>
              <a:rPr lang="en-US" sz="2400" b="0" i="0" u="none" strike="noStrike" dirty="0">
                <a:solidFill>
                  <a:srgbClr val="000000"/>
                </a:solidFill>
                <a:effectLst/>
                <a:latin typeface="Libre Franklin" pitchFamily="2" charset="0"/>
              </a:rPr>
              <a:t>Feature Selection</a:t>
            </a:r>
            <a:endParaRPr lang="en-US" sz="2400" b="0" i="0" u="none" strike="noStrike" dirty="0">
              <a:solidFill>
                <a:srgbClr val="000000"/>
              </a:solidFill>
              <a:effectLst/>
              <a:latin typeface="Arial" panose="020B0604020202020204" pitchFamily="34" charset="0"/>
            </a:endParaRPr>
          </a:p>
          <a:p>
            <a:pPr marL="742950" lvl="1" indent="-285750" rtl="0" fontAlgn="base">
              <a:spcBef>
                <a:spcPts val="1800"/>
              </a:spcBef>
              <a:spcAft>
                <a:spcPts val="0"/>
              </a:spcAft>
              <a:buFont typeface="Arial" panose="020B0604020202020204" pitchFamily="34" charset="0"/>
              <a:buChar char="•"/>
            </a:pPr>
            <a:r>
              <a:rPr lang="en-US" sz="2000" b="0" i="0" u="none" strike="noStrike" dirty="0">
                <a:solidFill>
                  <a:srgbClr val="000000"/>
                </a:solidFill>
                <a:effectLst/>
                <a:latin typeface="Libre Franklin" pitchFamily="2" charset="0"/>
              </a:rPr>
              <a:t>Feature selection is the process in data analysis and machine learning which aims to identify the most relevant features/variables to use in a model. </a:t>
            </a:r>
            <a:endParaRPr lang="en-US" sz="2000" b="0" i="0" u="none" strike="noStrike" dirty="0">
              <a:solidFill>
                <a:srgbClr val="000000"/>
              </a:solidFill>
              <a:effectLst/>
              <a:latin typeface="Arial" panose="020B0604020202020204" pitchFamily="34" charset="0"/>
            </a:endParaRPr>
          </a:p>
          <a:p>
            <a:pPr marL="314706" rtl="0" fontAlgn="base">
              <a:spcBef>
                <a:spcPts val="1800"/>
              </a:spcBef>
              <a:spcAft>
                <a:spcPts val="0"/>
              </a:spcAft>
              <a:buFont typeface="Arial" panose="020B0604020202020204" pitchFamily="34" charset="0"/>
              <a:buChar char="•"/>
            </a:pPr>
            <a:r>
              <a:rPr lang="en-US" sz="2400" b="0" i="0" u="none" strike="noStrike" dirty="0">
                <a:solidFill>
                  <a:srgbClr val="000000"/>
                </a:solidFill>
                <a:effectLst/>
                <a:latin typeface="Libre Franklin" pitchFamily="2" charset="0"/>
              </a:rPr>
              <a:t>Machine Learning</a:t>
            </a:r>
            <a:endParaRPr lang="en-US" sz="2400" b="0" i="0" u="none" strike="noStrike" dirty="0">
              <a:solidFill>
                <a:srgbClr val="000000"/>
              </a:solidFill>
              <a:effectLst/>
              <a:latin typeface="Arial" panose="020B0604020202020204" pitchFamily="34" charset="0"/>
            </a:endParaRPr>
          </a:p>
          <a:p>
            <a:pPr marL="742950" lvl="1" indent="-285750" rtl="0" fontAlgn="base">
              <a:spcBef>
                <a:spcPts val="1800"/>
              </a:spcBef>
              <a:spcAft>
                <a:spcPts val="0"/>
              </a:spcAft>
              <a:buFont typeface="Arial" panose="020B0604020202020204" pitchFamily="34" charset="0"/>
              <a:buChar char="•"/>
            </a:pPr>
            <a:r>
              <a:rPr lang="en-US" sz="2000" b="0" i="0" u="none" strike="noStrike" dirty="0">
                <a:solidFill>
                  <a:srgbClr val="000000"/>
                </a:solidFill>
                <a:effectLst/>
                <a:latin typeface="Libre Franklin" pitchFamily="2" charset="0"/>
              </a:rPr>
              <a:t>Machine learning (ML) involves training algorithms to learn from and make predictions or decisions based on data. </a:t>
            </a:r>
            <a:endParaRPr lang="en-US" sz="2000" b="0" i="0" u="none" strike="noStrike" dirty="0">
              <a:solidFill>
                <a:srgbClr val="000000"/>
              </a:solidFill>
              <a:effectLst/>
              <a:latin typeface="Arial" panose="020B0604020202020204" pitchFamily="34" charset="0"/>
            </a:endParaRPr>
          </a:p>
        </p:txBody>
      </p:sp>
      <p:grpSp>
        <p:nvGrpSpPr>
          <p:cNvPr id="19" name="Group 18">
            <a:extLst>
              <a:ext uri="{FF2B5EF4-FFF2-40B4-BE49-F238E27FC236}">
                <a16:creationId xmlns:a16="http://schemas.microsoft.com/office/drawing/2014/main" id="{C78CEA4F-D72A-C069-6A51-328B103CA0CA}"/>
              </a:ext>
              <a:ext uri="{C183D7F6-B498-43B3-948B-1728B52AA6E4}">
                <adec:decorative xmlns:adec="http://schemas.microsoft.com/office/drawing/2017/decorative" val="1"/>
              </a:ext>
            </a:extLst>
          </p:cNvPr>
          <p:cNvGrpSpPr>
            <a:grpSpLocks/>
          </p:cNvGrpSpPr>
          <p:nvPr/>
        </p:nvGrpSpPr>
        <p:grpSpPr bwMode="auto">
          <a:xfrm rot="16200000" flipV="1">
            <a:off x="0" y="3900132"/>
            <a:ext cx="2959226" cy="2959226"/>
            <a:chOff x="0" y="12289"/>
            <a:chExt cx="3550" cy="3551"/>
          </a:xfrm>
        </p:grpSpPr>
        <p:sp>
          <p:nvSpPr>
            <p:cNvPr id="20" name="Freeform 19">
              <a:extLst>
                <a:ext uri="{FF2B5EF4-FFF2-40B4-BE49-F238E27FC236}">
                  <a16:creationId xmlns:a16="http://schemas.microsoft.com/office/drawing/2014/main" id="{7E473402-19FD-A5B0-5CB6-E5F3926D3828}"/>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a:ea typeface="+mn-ea"/>
                <a:cs typeface="+mn-cs"/>
              </a:endParaRPr>
            </a:p>
          </p:txBody>
        </p:sp>
        <p:sp>
          <p:nvSpPr>
            <p:cNvPr id="21" name="Freeform 20">
              <a:extLst>
                <a:ext uri="{FF2B5EF4-FFF2-40B4-BE49-F238E27FC236}">
                  <a16:creationId xmlns:a16="http://schemas.microsoft.com/office/drawing/2014/main" id="{879D1CAD-2EA2-9376-7B64-0C3AC590F651}"/>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a:ea typeface="+mn-ea"/>
                <a:cs typeface="+mn-cs"/>
              </a:endParaRPr>
            </a:p>
          </p:txBody>
        </p:sp>
        <p:sp>
          <p:nvSpPr>
            <p:cNvPr id="22" name="Freeform 21">
              <a:extLst>
                <a:ext uri="{FF2B5EF4-FFF2-40B4-BE49-F238E27FC236}">
                  <a16:creationId xmlns:a16="http://schemas.microsoft.com/office/drawing/2014/main" id="{B16F8906-918C-BE0B-A4AB-6A1D48150AC7}"/>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a:ea typeface="+mn-ea"/>
                <a:cs typeface="+mn-cs"/>
              </a:endParaRPr>
            </a:p>
          </p:txBody>
        </p:sp>
      </p:grpSp>
    </p:spTree>
    <p:extLst>
      <p:ext uri="{BB962C8B-B14F-4D97-AF65-F5344CB8AC3E}">
        <p14:creationId xmlns:p14="http://schemas.microsoft.com/office/powerpoint/2010/main" val="27554737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0B885-FD09-C233-0606-9D2F216298BF}"/>
              </a:ext>
            </a:extLst>
          </p:cNvPr>
          <p:cNvSpPr>
            <a:spLocks noGrp="1"/>
          </p:cNvSpPr>
          <p:nvPr>
            <p:ph type="title"/>
          </p:nvPr>
        </p:nvSpPr>
        <p:spPr/>
        <p:txBody>
          <a:bodyPr/>
          <a:lstStyle/>
          <a:p>
            <a:r>
              <a:rPr lang="en-US" dirty="0"/>
              <a:t>Tools/Libraries</a:t>
            </a:r>
          </a:p>
        </p:txBody>
      </p:sp>
      <p:sp>
        <p:nvSpPr>
          <p:cNvPr id="3" name="Content Placeholder 2">
            <a:extLst>
              <a:ext uri="{FF2B5EF4-FFF2-40B4-BE49-F238E27FC236}">
                <a16:creationId xmlns:a16="http://schemas.microsoft.com/office/drawing/2014/main" id="{4D1362C1-30B4-22D3-0EA9-3BEF401468F1}"/>
              </a:ext>
            </a:extLst>
          </p:cNvPr>
          <p:cNvSpPr>
            <a:spLocks noGrp="1"/>
          </p:cNvSpPr>
          <p:nvPr>
            <p:ph sz="quarter" idx="13"/>
          </p:nvPr>
        </p:nvSpPr>
        <p:spPr>
          <a:xfrm>
            <a:off x="2596310" y="2722993"/>
            <a:ext cx="11814274" cy="4212150"/>
          </a:xfrm>
        </p:spPr>
        <p:txBody>
          <a:bodyPr>
            <a:normAutofit/>
          </a:bodyPr>
          <a:lstStyle/>
          <a:p>
            <a:pPr marL="0" indent="0">
              <a:buNone/>
            </a:pPr>
            <a:r>
              <a:rPr lang="en-US" sz="2400" b="1" dirty="0"/>
              <a:t>Jupyter Notebook: </a:t>
            </a:r>
            <a:r>
              <a:rPr lang="en-US" sz="2400" dirty="0"/>
              <a:t>Web-based development Environment</a:t>
            </a:r>
          </a:p>
          <a:p>
            <a:pPr marL="0" indent="0">
              <a:buNone/>
            </a:pPr>
            <a:r>
              <a:rPr lang="en-US" sz="2400" b="1" dirty="0"/>
              <a:t>ChatGPT: </a:t>
            </a:r>
            <a:r>
              <a:rPr lang="en-US" sz="2400" dirty="0"/>
              <a:t>Natural language processing tool</a:t>
            </a:r>
          </a:p>
          <a:p>
            <a:pPr marL="0" indent="0">
              <a:buNone/>
            </a:pPr>
            <a:r>
              <a:rPr lang="en-US" sz="2400" dirty="0"/>
              <a:t>Pandas: Python Library</a:t>
            </a:r>
          </a:p>
          <a:p>
            <a:pPr marL="0" indent="0">
              <a:buNone/>
            </a:pPr>
            <a:r>
              <a:rPr lang="en-US" sz="2400" dirty="0"/>
              <a:t>Scikit: Python Library</a:t>
            </a:r>
          </a:p>
          <a:p>
            <a:pPr marL="0" indent="0">
              <a:buNone/>
            </a:pPr>
            <a:r>
              <a:rPr lang="en-US" sz="2400" dirty="0"/>
              <a:t>Matplotlib: Python Library</a:t>
            </a:r>
          </a:p>
          <a:p>
            <a:pPr marL="0" indent="0">
              <a:buNone/>
            </a:pPr>
            <a:endParaRPr lang="en-US" sz="2400" dirty="0"/>
          </a:p>
        </p:txBody>
      </p:sp>
      <mc:AlternateContent xmlns:mc="http://schemas.openxmlformats.org/markup-compatibility/2006" xmlns:p14="http://schemas.microsoft.com/office/powerpoint/2010/main">
        <mc:Choice Requires="p14">
          <p:contentPart p14:bwMode="auto" r:id="rId3">
            <p14:nvContentPartPr>
              <p14:cNvPr id="9" name="Ink 8">
                <a:extLst>
                  <a:ext uri="{FF2B5EF4-FFF2-40B4-BE49-F238E27FC236}">
                    <a16:creationId xmlns:a16="http://schemas.microsoft.com/office/drawing/2014/main" id="{BCC2ED94-306A-7D29-7254-FBAAE09F095F}"/>
                  </a:ext>
                </a:extLst>
              </p14:cNvPr>
              <p14:cNvContentPartPr/>
              <p14:nvPr/>
            </p14:nvContentPartPr>
            <p14:xfrm>
              <a:off x="-249207" y="4829068"/>
              <a:ext cx="360" cy="360"/>
            </p14:xfrm>
          </p:contentPart>
        </mc:Choice>
        <mc:Fallback xmlns="">
          <p:pic>
            <p:nvPicPr>
              <p:cNvPr id="9" name="Ink 8">
                <a:extLst>
                  <a:ext uri="{FF2B5EF4-FFF2-40B4-BE49-F238E27FC236}">
                    <a16:creationId xmlns:a16="http://schemas.microsoft.com/office/drawing/2014/main" id="{BCC2ED94-306A-7D29-7254-FBAAE09F095F}"/>
                  </a:ext>
                </a:extLst>
              </p:cNvPr>
              <p:cNvPicPr/>
              <p:nvPr/>
            </p:nvPicPr>
            <p:blipFill>
              <a:blip r:embed="rId4"/>
              <a:stretch>
                <a:fillRect/>
              </a:stretch>
            </p:blipFill>
            <p:spPr>
              <a:xfrm>
                <a:off x="-255327" y="4822948"/>
                <a:ext cx="12600" cy="12600"/>
              </a:xfrm>
              <a:prstGeom prst="rect">
                <a:avLst/>
              </a:prstGeom>
            </p:spPr>
          </p:pic>
        </mc:Fallback>
      </mc:AlternateContent>
      <p:pic>
        <p:nvPicPr>
          <p:cNvPr id="1026" name="Picture 2" descr="ChatGPT - Wikipedia">
            <a:extLst>
              <a:ext uri="{FF2B5EF4-FFF2-40B4-BE49-F238E27FC236}">
                <a16:creationId xmlns:a16="http://schemas.microsoft.com/office/drawing/2014/main" id="{BBF05585-A29C-0593-2BFC-9F9165723BA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5400000">
            <a:off x="359416" y="4829068"/>
            <a:ext cx="1783149" cy="178314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352F7B83-0287-C03B-4BAB-6902C8F05B0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47133" y="510827"/>
            <a:ext cx="4362826" cy="952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48108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ED450-87BF-C592-0FE1-B568D4339D04}"/>
              </a:ext>
            </a:extLst>
          </p:cNvPr>
          <p:cNvSpPr>
            <a:spLocks noGrp="1"/>
          </p:cNvSpPr>
          <p:nvPr>
            <p:ph type="title"/>
          </p:nvPr>
        </p:nvSpPr>
        <p:spPr/>
        <p:txBody>
          <a:bodyPr/>
          <a:lstStyle/>
          <a:p>
            <a:r>
              <a:rPr lang="en-US" dirty="0"/>
              <a:t>Statistical Analyses - Terms</a:t>
            </a:r>
          </a:p>
        </p:txBody>
      </p:sp>
      <p:sp>
        <p:nvSpPr>
          <p:cNvPr id="3" name="Content Placeholder 2">
            <a:extLst>
              <a:ext uri="{FF2B5EF4-FFF2-40B4-BE49-F238E27FC236}">
                <a16:creationId xmlns:a16="http://schemas.microsoft.com/office/drawing/2014/main" id="{2B5D71E4-B231-6CD5-BA6F-07BC26465F09}"/>
              </a:ext>
            </a:extLst>
          </p:cNvPr>
          <p:cNvSpPr>
            <a:spLocks noGrp="1"/>
          </p:cNvSpPr>
          <p:nvPr>
            <p:ph sz="quarter" idx="13"/>
          </p:nvPr>
        </p:nvSpPr>
        <p:spPr/>
        <p:txBody>
          <a:bodyPr>
            <a:normAutofit/>
          </a:bodyPr>
          <a:lstStyle/>
          <a:p>
            <a:pPr marL="0" indent="0" rtl="0">
              <a:spcBef>
                <a:spcPts val="0"/>
              </a:spcBef>
              <a:spcAft>
                <a:spcPts val="0"/>
              </a:spcAft>
              <a:buNone/>
            </a:pPr>
            <a:r>
              <a:rPr lang="en-US" sz="2000" b="1" i="0" u="none" strike="noStrike" dirty="0">
                <a:solidFill>
                  <a:srgbClr val="000000"/>
                </a:solidFill>
                <a:effectLst/>
                <a:latin typeface="Arial" panose="020B0604020202020204" pitchFamily="34" charset="0"/>
              </a:rPr>
              <a:t>Null Hypothesis (H</a:t>
            </a:r>
            <a:r>
              <a:rPr lang="en-US" sz="2000" b="1" i="0" u="none" strike="noStrike" baseline="-25000" dirty="0">
                <a:solidFill>
                  <a:srgbClr val="000000"/>
                </a:solidFill>
                <a:effectLst/>
                <a:latin typeface="Arial" panose="020B0604020202020204" pitchFamily="34" charset="0"/>
              </a:rPr>
              <a:t>0</a:t>
            </a:r>
            <a:r>
              <a:rPr lang="en-US" sz="2000" b="1" i="0" u="none" strike="noStrike" dirty="0">
                <a:solidFill>
                  <a:srgbClr val="000000"/>
                </a:solidFill>
                <a:effectLst/>
                <a:latin typeface="Arial" panose="020B0604020202020204" pitchFamily="34" charset="0"/>
              </a:rPr>
              <a:t>)</a:t>
            </a:r>
            <a:r>
              <a:rPr lang="en-US" sz="2000" b="0" i="0" u="none" strike="noStrike" dirty="0">
                <a:solidFill>
                  <a:srgbClr val="000000"/>
                </a:solidFill>
                <a:effectLst/>
                <a:latin typeface="Arial" panose="020B0604020202020204" pitchFamily="34" charset="0"/>
              </a:rPr>
              <a:t>: Default hypothesis/Accepted fact</a:t>
            </a:r>
            <a:endParaRPr lang="en-US" b="0" dirty="0">
              <a:effectLst/>
            </a:endParaRPr>
          </a:p>
          <a:p>
            <a:pPr>
              <a:spcBef>
                <a:spcPts val="0"/>
              </a:spcBef>
            </a:pPr>
            <a:r>
              <a:rPr lang="en-US" sz="2000" b="0" i="0" u="none" strike="noStrike" dirty="0">
                <a:solidFill>
                  <a:srgbClr val="000000"/>
                </a:solidFill>
                <a:effectLst/>
                <a:latin typeface="Arial" panose="020B0604020202020204" pitchFamily="34" charset="0"/>
              </a:rPr>
              <a:t>Example: Class A has a higher GPA than Class B</a:t>
            </a:r>
            <a:endParaRPr lang="en-US" b="0" dirty="0">
              <a:effectLst/>
            </a:endParaRPr>
          </a:p>
          <a:p>
            <a:pPr marL="0" indent="0" rtl="0">
              <a:spcBef>
                <a:spcPts val="0"/>
              </a:spcBef>
              <a:spcAft>
                <a:spcPts val="0"/>
              </a:spcAft>
              <a:buNone/>
            </a:pPr>
            <a:br>
              <a:rPr lang="en-US" b="0" dirty="0">
                <a:effectLst/>
              </a:rPr>
            </a:br>
            <a:r>
              <a:rPr lang="en-US" sz="2000" b="1" i="0" u="none" strike="noStrike" dirty="0">
                <a:solidFill>
                  <a:srgbClr val="000000"/>
                </a:solidFill>
                <a:effectLst/>
                <a:latin typeface="Arial" panose="020B0604020202020204" pitchFamily="34" charset="0"/>
              </a:rPr>
              <a:t>Alternative Hypothesis (H</a:t>
            </a:r>
            <a:r>
              <a:rPr lang="en-US" sz="2000" b="1" i="0" u="none" strike="noStrike" baseline="-25000" dirty="0">
                <a:solidFill>
                  <a:srgbClr val="000000"/>
                </a:solidFill>
                <a:effectLst/>
                <a:latin typeface="Arial" panose="020B0604020202020204" pitchFamily="34" charset="0"/>
              </a:rPr>
              <a:t>1</a:t>
            </a:r>
            <a:r>
              <a:rPr lang="en-US" sz="2000" b="1" i="0" u="none" strike="noStrike" dirty="0">
                <a:solidFill>
                  <a:srgbClr val="000000"/>
                </a:solidFill>
                <a:effectLst/>
                <a:latin typeface="Arial" panose="020B0604020202020204" pitchFamily="34" charset="0"/>
              </a:rPr>
              <a:t>)</a:t>
            </a:r>
            <a:r>
              <a:rPr lang="en-US" sz="2000" b="0" i="0" u="none" strike="noStrike" dirty="0">
                <a:solidFill>
                  <a:srgbClr val="000000"/>
                </a:solidFill>
                <a:effectLst/>
                <a:latin typeface="Arial" panose="020B0604020202020204" pitchFamily="34" charset="0"/>
              </a:rPr>
              <a:t>: The hypothesis we want to test</a:t>
            </a:r>
            <a:endParaRPr lang="en-US" b="0" dirty="0">
              <a:effectLst/>
            </a:endParaRPr>
          </a:p>
          <a:p>
            <a:pPr>
              <a:spcBef>
                <a:spcPts val="0"/>
              </a:spcBef>
            </a:pPr>
            <a:r>
              <a:rPr lang="en-US" sz="2000" b="0" i="0" u="none" strike="noStrike" dirty="0">
                <a:solidFill>
                  <a:srgbClr val="000000"/>
                </a:solidFill>
                <a:effectLst/>
                <a:latin typeface="Arial" panose="020B0604020202020204" pitchFamily="34" charset="0"/>
              </a:rPr>
              <a:t>Example: Class A does not have a higher GPA than class B</a:t>
            </a:r>
          </a:p>
          <a:p>
            <a:pPr>
              <a:spcBef>
                <a:spcPts val="0"/>
              </a:spcBef>
            </a:pPr>
            <a:endParaRPr lang="en-US" dirty="0">
              <a:solidFill>
                <a:srgbClr val="000000"/>
              </a:solidFill>
              <a:latin typeface="Arial" panose="020B0604020202020204" pitchFamily="34" charset="0"/>
            </a:endParaRPr>
          </a:p>
          <a:p>
            <a:pPr marL="0" indent="0" rtl="0">
              <a:spcBef>
                <a:spcPts val="0"/>
              </a:spcBef>
              <a:spcAft>
                <a:spcPts val="0"/>
              </a:spcAft>
              <a:buNone/>
            </a:pPr>
            <a:r>
              <a:rPr lang="en-US" sz="2000" b="1" dirty="0">
                <a:solidFill>
                  <a:srgbClr val="000000"/>
                </a:solidFill>
                <a:effectLst/>
                <a:latin typeface="Arial" panose="020B0604020202020204" pitchFamily="34" charset="0"/>
              </a:rPr>
              <a:t>P-value</a:t>
            </a:r>
            <a:r>
              <a:rPr lang="en-US" sz="2000" b="0" dirty="0">
                <a:solidFill>
                  <a:srgbClr val="000000"/>
                </a:solidFill>
                <a:effectLst/>
                <a:latin typeface="Arial" panose="020B0604020202020204" pitchFamily="34" charset="0"/>
              </a:rPr>
              <a:t>: Describes how likely your data would have occurred by random chance if the null hypothesis were true</a:t>
            </a:r>
          </a:p>
          <a:p>
            <a:pPr>
              <a:spcBef>
                <a:spcPts val="0"/>
              </a:spcBef>
            </a:pPr>
            <a:r>
              <a:rPr lang="en-US" sz="2000" dirty="0">
                <a:solidFill>
                  <a:srgbClr val="000000"/>
                </a:solidFill>
                <a:latin typeface="Arial" panose="020B0604020202020204" pitchFamily="34" charset="0"/>
              </a:rPr>
              <a:t>The smaller the p-value the more likely you are to reject the null hypothesis</a:t>
            </a:r>
            <a:endParaRPr lang="en-US" b="0" dirty="0">
              <a:effectLst/>
            </a:endParaRPr>
          </a:p>
        </p:txBody>
      </p:sp>
    </p:spTree>
    <p:extLst>
      <p:ext uri="{BB962C8B-B14F-4D97-AF65-F5344CB8AC3E}">
        <p14:creationId xmlns:p14="http://schemas.microsoft.com/office/powerpoint/2010/main" val="3075202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92470-1FAE-F5E2-23D0-93F927228A62}"/>
              </a:ext>
            </a:extLst>
          </p:cNvPr>
          <p:cNvSpPr>
            <a:spLocks noGrp="1"/>
          </p:cNvSpPr>
          <p:nvPr>
            <p:ph type="title"/>
          </p:nvPr>
        </p:nvSpPr>
        <p:spPr>
          <a:xfrm>
            <a:off x="185983" y="102875"/>
            <a:ext cx="10873740" cy="1680205"/>
          </a:xfrm>
        </p:spPr>
        <p:txBody>
          <a:bodyPr/>
          <a:lstStyle/>
          <a:p>
            <a:r>
              <a:rPr lang="en-US" dirty="0"/>
              <a:t>Statistical Analyses – T-test</a:t>
            </a:r>
          </a:p>
        </p:txBody>
      </p:sp>
      <p:sp>
        <p:nvSpPr>
          <p:cNvPr id="3" name="Content Placeholder 2">
            <a:extLst>
              <a:ext uri="{FF2B5EF4-FFF2-40B4-BE49-F238E27FC236}">
                <a16:creationId xmlns:a16="http://schemas.microsoft.com/office/drawing/2014/main" id="{8FA018F3-6B51-36B9-BECC-E5C17B09C027}"/>
              </a:ext>
            </a:extLst>
          </p:cNvPr>
          <p:cNvSpPr>
            <a:spLocks noGrp="1"/>
          </p:cNvSpPr>
          <p:nvPr>
            <p:ph sz="quarter" idx="13"/>
          </p:nvPr>
        </p:nvSpPr>
        <p:spPr>
          <a:xfrm>
            <a:off x="1427748" y="2185757"/>
            <a:ext cx="5807242" cy="3699328"/>
          </a:xfrm>
        </p:spPr>
        <p:txBody>
          <a:bodyPr>
            <a:normAutofit fontScale="92500" lnSpcReduction="20000"/>
          </a:bodyPr>
          <a:lstStyle/>
          <a:p>
            <a:pPr marL="0" indent="0">
              <a:buNone/>
            </a:pPr>
            <a:r>
              <a:rPr lang="en-US" dirty="0"/>
              <a:t>Three Types of T-tests:</a:t>
            </a:r>
          </a:p>
          <a:p>
            <a:r>
              <a:rPr lang="en-US" dirty="0"/>
              <a:t>One Sample t-test</a:t>
            </a:r>
          </a:p>
          <a:p>
            <a:pPr lvl="1"/>
            <a:r>
              <a:rPr lang="en-US" sz="2000" b="0" i="0" u="none" strike="noStrike" dirty="0">
                <a:solidFill>
                  <a:srgbClr val="000000"/>
                </a:solidFill>
                <a:effectLst/>
                <a:latin typeface="Arial" panose="020B0604020202020204" pitchFamily="34" charset="0"/>
              </a:rPr>
              <a:t>Comparing the mean of one group against the mean of a population</a:t>
            </a:r>
            <a:endParaRPr lang="en-US" dirty="0"/>
          </a:p>
          <a:p>
            <a:r>
              <a:rPr lang="en-US" dirty="0"/>
              <a:t>Paired Sample t-test</a:t>
            </a:r>
          </a:p>
          <a:p>
            <a:pPr lvl="1"/>
            <a:r>
              <a:rPr lang="en-US" sz="2000" b="0" i="0" u="none" strike="noStrike" dirty="0">
                <a:solidFill>
                  <a:srgbClr val="000000"/>
                </a:solidFill>
                <a:effectLst/>
                <a:latin typeface="Arial" panose="020B0604020202020204" pitchFamily="34" charset="0"/>
              </a:rPr>
              <a:t>Compares the means of two measurements taken from the same population</a:t>
            </a:r>
            <a:endParaRPr lang="en-US" dirty="0"/>
          </a:p>
          <a:p>
            <a:r>
              <a:rPr lang="en-US" dirty="0"/>
              <a:t>Independent Two-Sample test</a:t>
            </a:r>
          </a:p>
          <a:p>
            <a:pPr lvl="1"/>
            <a:r>
              <a:rPr lang="en-US" sz="2000" b="0" i="0" u="none" strike="noStrike" dirty="0">
                <a:solidFill>
                  <a:srgbClr val="000000"/>
                </a:solidFill>
                <a:effectLst/>
                <a:latin typeface="Arial" panose="020B0604020202020204" pitchFamily="34" charset="0"/>
              </a:rPr>
              <a:t>Analyzes the mean comparison of two independent groups</a:t>
            </a:r>
            <a:endParaRPr lang="en-US" dirty="0"/>
          </a:p>
        </p:txBody>
      </p:sp>
      <p:pic>
        <p:nvPicPr>
          <p:cNvPr id="4" name="Picture 4" descr="Table&#10;&#10;Description automatically generated">
            <a:extLst>
              <a:ext uri="{FF2B5EF4-FFF2-40B4-BE49-F238E27FC236}">
                <a16:creationId xmlns:a16="http://schemas.microsoft.com/office/drawing/2014/main" id="{B913CD9A-FB14-B65E-A707-F818F96B38A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475027" y="349570"/>
            <a:ext cx="4442251" cy="5535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2697880"/>
      </p:ext>
    </p:extLst>
  </p:cSld>
  <p:clrMapOvr>
    <a:masterClrMapping/>
  </p:clrMapOvr>
</p:sld>
</file>

<file path=ppt/theme/theme1.xml><?xml version="1.0" encoding="utf-8"?>
<a:theme xmlns:a="http://schemas.openxmlformats.org/drawingml/2006/main" name="Custom">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Custom 175">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853419_Win32_SL_V5" id="{958D2C9E-948D-4354-BF9D-DF8AE3C2B240}" vid="{22D4A967-05D2-4D72-8594-54CFF341483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2DB9E12-8AC3-4138-BF4D-720A5525AB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F4B194E-8B30-4377-8C59-ECFB902D2A26}">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C21FFAC0-05A2-416A-B06C-C248395482CF}">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{676A58FF-F1A1-485B-A9A8-176E18C37F26}tf78853419_win32</Template>
  <TotalTime>1186</TotalTime>
  <Words>2435</Words>
  <Application>Microsoft Office PowerPoint</Application>
  <PresentationFormat>Widescreen</PresentationFormat>
  <Paragraphs>208</Paragraphs>
  <Slides>19</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Franklin Gothic Book</vt:lpstr>
      <vt:lpstr>Franklin Gothic Demi</vt:lpstr>
      <vt:lpstr>Libre Franklin</vt:lpstr>
      <vt:lpstr>Custom</vt:lpstr>
      <vt:lpstr>A data quality assessment workflow for additive manufacturing</vt:lpstr>
      <vt:lpstr>Agenda</vt:lpstr>
      <vt:lpstr>Background</vt:lpstr>
      <vt:lpstr>Problem</vt:lpstr>
      <vt:lpstr>Goal</vt:lpstr>
      <vt:lpstr>Approach</vt:lpstr>
      <vt:lpstr>Tools/Libraries</vt:lpstr>
      <vt:lpstr>Statistical Analyses - Terms</vt:lpstr>
      <vt:lpstr>Statistical Analyses – T-test</vt:lpstr>
      <vt:lpstr>Statistical Analyses – Z-test</vt:lpstr>
      <vt:lpstr>Statistical Analyses – Chi-squared (X^2) test</vt:lpstr>
      <vt:lpstr>Feature Selection</vt:lpstr>
      <vt:lpstr>Machine Learning</vt:lpstr>
      <vt:lpstr>Results</vt:lpstr>
      <vt:lpstr>Results</vt:lpstr>
      <vt:lpstr>Results</vt:lpstr>
      <vt:lpstr>Error Metrics Comparison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Aggour, Ayyoub K. (Assoc)</dc:creator>
  <cp:lastModifiedBy>Aggour, Ayyoub K. (Assoc)</cp:lastModifiedBy>
  <cp:revision>26</cp:revision>
  <dcterms:created xsi:type="dcterms:W3CDTF">2024-08-12T13:30:52Z</dcterms:created>
  <dcterms:modified xsi:type="dcterms:W3CDTF">2024-08-14T19:04:43Z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